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331" r:id="rId2"/>
    <p:sldId id="332" r:id="rId3"/>
    <p:sldId id="333" r:id="rId4"/>
    <p:sldId id="334" r:id="rId5"/>
    <p:sldId id="335" r:id="rId6"/>
    <p:sldId id="336" r:id="rId7"/>
    <p:sldId id="337" r:id="rId8"/>
    <p:sldId id="338" r:id="rId9"/>
    <p:sldId id="339" r:id="rId10"/>
    <p:sldId id="340" r:id="rId11"/>
    <p:sldId id="341" r:id="rId12"/>
    <p:sldId id="342" r:id="rId13"/>
    <p:sldId id="343" r:id="rId14"/>
    <p:sldId id="344" r:id="rId15"/>
    <p:sldId id="321" r:id="rId16"/>
    <p:sldId id="322" r:id="rId17"/>
    <p:sldId id="316" r:id="rId18"/>
    <p:sldId id="317" r:id="rId19"/>
    <p:sldId id="289" r:id="rId20"/>
    <p:sldId id="345" r:id="rId21"/>
    <p:sldId id="346" r:id="rId22"/>
    <p:sldId id="347" r:id="rId23"/>
    <p:sldId id="348" r:id="rId24"/>
    <p:sldId id="349" r:id="rId25"/>
    <p:sldId id="350" r:id="rId26"/>
    <p:sldId id="351" r:id="rId27"/>
    <p:sldId id="352" r:id="rId28"/>
    <p:sldId id="353" r:id="rId29"/>
    <p:sldId id="358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CC"/>
    <a:srgbClr val="0000FF"/>
    <a:srgbClr val="C8FFD3"/>
    <a:srgbClr val="006600"/>
    <a:srgbClr val="FFEFF1"/>
    <a:srgbClr val="FFFBDB"/>
    <a:srgbClr val="FF5050"/>
    <a:srgbClr val="FF6600"/>
    <a:srgbClr val="FF00FF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7" autoAdjust="0"/>
    <p:restoredTop sz="91554" autoAdjust="0"/>
  </p:normalViewPr>
  <p:slideViewPr>
    <p:cSldViewPr snapToGrid="0">
      <p:cViewPr varScale="1">
        <p:scale>
          <a:sx n="111" d="100"/>
          <a:sy n="111" d="100"/>
        </p:scale>
        <p:origin x="71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14D1D-8CF6-4526-B92B-47056382E425}" type="datetimeFigureOut">
              <a:rPr lang="zh-CN" altLang="en-US" smtClean="0"/>
              <a:t>2025/9/6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2C5DA-2517-4037-9400-6179154145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307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定态波函数对应着经典的驻波波函数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2C5DA-2517-4037-9400-61791541450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748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2025/9/6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855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2025/9/6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194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2025/9/6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012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2025/9/6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852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2025/9/6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728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2025/9/6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243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2025/9/6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807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2025/9/6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172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2025/9/6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196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2025/9/6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886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2025/9/6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582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81EB6-304F-4AD1-9596-2810A5B33CFB}" type="datetimeFigureOut">
              <a:rPr lang="zh-CN" altLang="en-US" smtClean="0"/>
              <a:t>2025/9/6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929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10" Type="http://schemas.openxmlformats.org/officeDocument/2006/relationships/image" Target="../media/image1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100.png"/><Relationship Id="rId7" Type="http://schemas.openxmlformats.org/officeDocument/2006/relationships/image" Target="../media/image610.png"/><Relationship Id="rId12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0.png"/><Relationship Id="rId11" Type="http://schemas.openxmlformats.org/officeDocument/2006/relationships/image" Target="../media/image10.png"/><Relationship Id="rId5" Type="http://schemas.openxmlformats.org/officeDocument/2006/relationships/image" Target="../media/image410.png"/><Relationship Id="rId10" Type="http://schemas.openxmlformats.org/officeDocument/2006/relationships/image" Target="../media/image9.png"/><Relationship Id="rId4" Type="http://schemas.openxmlformats.org/officeDocument/2006/relationships/image" Target="../media/image329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11" Type="http://schemas.openxmlformats.org/officeDocument/2006/relationships/image" Target="../media/image21.png"/><Relationship Id="rId5" Type="http://schemas.openxmlformats.org/officeDocument/2006/relationships/image" Target="../media/image152.png"/><Relationship Id="rId15" Type="http://schemas.openxmlformats.org/officeDocument/2006/relationships/image" Target="../media/image252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7.png"/><Relationship Id="rId14" Type="http://schemas.openxmlformats.org/officeDocument/2006/relationships/image" Target="../media/image241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2.png"/><Relationship Id="rId18" Type="http://schemas.openxmlformats.org/officeDocument/2006/relationships/image" Target="../media/image37.png"/><Relationship Id="rId3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6.png"/><Relationship Id="rId2" Type="http://schemas.openxmlformats.org/officeDocument/2006/relationships/image" Target="../media/image27.png"/><Relationship Id="rId16" Type="http://schemas.openxmlformats.org/officeDocument/2006/relationships/image" Target="../media/image3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2.png"/><Relationship Id="rId5" Type="http://schemas.openxmlformats.org/officeDocument/2006/relationships/image" Target="../media/image302.png"/><Relationship Id="rId15" Type="http://schemas.openxmlformats.org/officeDocument/2006/relationships/image" Target="../media/image330.png"/><Relationship Id="rId10" Type="http://schemas.openxmlformats.org/officeDocument/2006/relationships/image" Target="../media/image280.png"/><Relationship Id="rId19" Type="http://schemas.openxmlformats.org/officeDocument/2006/relationships/image" Target="../media/image38.png"/><Relationship Id="rId4" Type="http://schemas.openxmlformats.org/officeDocument/2006/relationships/image" Target="../media/image29.png"/><Relationship Id="rId9" Type="http://schemas.openxmlformats.org/officeDocument/2006/relationships/image" Target="../media/image270.png"/><Relationship Id="rId1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0.png"/><Relationship Id="rId7" Type="http://schemas.openxmlformats.org/officeDocument/2006/relationships/image" Target="../media/image420.png"/><Relationship Id="rId12" Type="http://schemas.openxmlformats.org/officeDocument/2006/relationships/image" Target="../media/image47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65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65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85.pn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840.png"/><Relationship Id="rId4" Type="http://schemas.openxmlformats.org/officeDocument/2006/relationships/image" Target="../media/image66.png"/><Relationship Id="rId9" Type="http://schemas.openxmlformats.org/officeDocument/2006/relationships/image" Target="../media/image83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tiff"/><Relationship Id="rId18" Type="http://schemas.openxmlformats.org/officeDocument/2006/relationships/image" Target="../media/image103.png"/><Relationship Id="rId26" Type="http://schemas.openxmlformats.org/officeDocument/2006/relationships/image" Target="../media/image11.tiff"/><Relationship Id="rId39" Type="http://schemas.openxmlformats.org/officeDocument/2006/relationships/image" Target="../media/image124.png"/><Relationship Id="rId21" Type="http://schemas.openxmlformats.org/officeDocument/2006/relationships/image" Target="../media/image106.png"/><Relationship Id="rId34" Type="http://schemas.openxmlformats.org/officeDocument/2006/relationships/image" Target="../media/image119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17" Type="http://schemas.openxmlformats.org/officeDocument/2006/relationships/image" Target="../media/image102.png"/><Relationship Id="rId25" Type="http://schemas.openxmlformats.org/officeDocument/2006/relationships/image" Target="../media/image110.png"/><Relationship Id="rId33" Type="http://schemas.openxmlformats.org/officeDocument/2006/relationships/image" Target="../media/image118.png"/><Relationship Id="rId38" Type="http://schemas.openxmlformats.org/officeDocument/2006/relationships/image" Target="../media/image123.png"/><Relationship Id="rId2" Type="http://schemas.openxmlformats.org/officeDocument/2006/relationships/image" Target="../media/image7.tiff"/><Relationship Id="rId16" Type="http://schemas.openxmlformats.org/officeDocument/2006/relationships/image" Target="../media/image101.png"/><Relationship Id="rId20" Type="http://schemas.openxmlformats.org/officeDocument/2006/relationships/image" Target="../media/image105.png"/><Relationship Id="rId29" Type="http://schemas.openxmlformats.org/officeDocument/2006/relationships/image" Target="../media/image1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24" Type="http://schemas.openxmlformats.org/officeDocument/2006/relationships/image" Target="../media/image109.png"/><Relationship Id="rId32" Type="http://schemas.openxmlformats.org/officeDocument/2006/relationships/image" Target="../media/image117.png"/><Relationship Id="rId37" Type="http://schemas.openxmlformats.org/officeDocument/2006/relationships/image" Target="../media/image122.png"/><Relationship Id="rId5" Type="http://schemas.openxmlformats.org/officeDocument/2006/relationships/image" Target="../media/image87.png"/><Relationship Id="rId15" Type="http://schemas.openxmlformats.org/officeDocument/2006/relationships/image" Target="../media/image100.png"/><Relationship Id="rId23" Type="http://schemas.openxmlformats.org/officeDocument/2006/relationships/image" Target="../media/image108.png"/><Relationship Id="rId28" Type="http://schemas.openxmlformats.org/officeDocument/2006/relationships/image" Target="../media/image13.tiff"/><Relationship Id="rId36" Type="http://schemas.openxmlformats.org/officeDocument/2006/relationships/image" Target="../media/image121.png"/><Relationship Id="rId10" Type="http://schemas.openxmlformats.org/officeDocument/2006/relationships/image" Target="../media/image92.png"/><Relationship Id="rId19" Type="http://schemas.openxmlformats.org/officeDocument/2006/relationships/image" Target="../media/image104.png"/><Relationship Id="rId31" Type="http://schemas.openxmlformats.org/officeDocument/2006/relationships/image" Target="../media/image116.png"/><Relationship Id="rId4" Type="http://schemas.openxmlformats.org/officeDocument/2006/relationships/image" Target="../media/image9.tiff"/><Relationship Id="rId9" Type="http://schemas.openxmlformats.org/officeDocument/2006/relationships/image" Target="../media/image91.png"/><Relationship Id="rId14" Type="http://schemas.openxmlformats.org/officeDocument/2006/relationships/image" Target="../media/image99.png"/><Relationship Id="rId22" Type="http://schemas.openxmlformats.org/officeDocument/2006/relationships/image" Target="../media/image107.png"/><Relationship Id="rId27" Type="http://schemas.openxmlformats.org/officeDocument/2006/relationships/image" Target="../media/image12.tiff"/><Relationship Id="rId30" Type="http://schemas.openxmlformats.org/officeDocument/2006/relationships/image" Target="../media/image115.png"/><Relationship Id="rId35" Type="http://schemas.openxmlformats.org/officeDocument/2006/relationships/image" Target="../media/image120.png"/><Relationship Id="rId8" Type="http://schemas.openxmlformats.org/officeDocument/2006/relationships/image" Target="../media/image90.png"/><Relationship Id="rId3" Type="http://schemas.openxmlformats.org/officeDocument/2006/relationships/image" Target="../media/image8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0.png"/><Relationship Id="rId3" Type="http://schemas.openxmlformats.org/officeDocument/2006/relationships/image" Target="../media/image1310.png"/><Relationship Id="rId7" Type="http://schemas.openxmlformats.org/officeDocument/2006/relationships/image" Target="../media/image780.png"/><Relationship Id="rId12" Type="http://schemas.openxmlformats.org/officeDocument/2006/relationships/image" Target="../media/image154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0.png"/><Relationship Id="rId11" Type="http://schemas.openxmlformats.org/officeDocument/2006/relationships/image" Target="../media/image153.png"/><Relationship Id="rId5" Type="http://schemas.openxmlformats.org/officeDocument/2006/relationships/image" Target="../media/image250.png"/><Relationship Id="rId10" Type="http://schemas.openxmlformats.org/officeDocument/2006/relationships/image" Target="../media/image810.png"/><Relationship Id="rId4" Type="http://schemas.openxmlformats.org/officeDocument/2006/relationships/image" Target="../media/image1410.png"/><Relationship Id="rId9" Type="http://schemas.openxmlformats.org/officeDocument/2006/relationships/image" Target="../media/image8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png"/><Relationship Id="rId3" Type="http://schemas.openxmlformats.org/officeDocument/2006/relationships/image" Target="../media/image134.png"/><Relationship Id="rId7" Type="http://schemas.openxmlformats.org/officeDocument/2006/relationships/image" Target="../media/image80.png"/><Relationship Id="rId12" Type="http://schemas.openxmlformats.org/officeDocument/2006/relationships/image" Target="../media/image143.png"/><Relationship Id="rId17" Type="http://schemas.openxmlformats.org/officeDocument/2006/relationships/image" Target="../media/image95.png"/><Relationship Id="rId2" Type="http://schemas.openxmlformats.org/officeDocument/2006/relationships/image" Target="../media/image133.png"/><Relationship Id="rId16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5" Type="http://schemas.openxmlformats.org/officeDocument/2006/relationships/image" Target="../media/image14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Relationship Id="rId14" Type="http://schemas.openxmlformats.org/officeDocument/2006/relationships/image" Target="../media/image14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12" Type="http://schemas.openxmlformats.org/officeDocument/2006/relationships/image" Target="../media/image152.png"/><Relationship Id="rId17" Type="http://schemas.openxmlformats.org/officeDocument/2006/relationships/image" Target="../media/image157.png"/><Relationship Id="rId2" Type="http://schemas.openxmlformats.org/officeDocument/2006/relationships/image" Target="../media/image133.png"/><Relationship Id="rId16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11" Type="http://schemas.openxmlformats.org/officeDocument/2006/relationships/image" Target="../media/image151.png"/><Relationship Id="rId5" Type="http://schemas.openxmlformats.org/officeDocument/2006/relationships/image" Target="../media/image136.png"/><Relationship Id="rId15" Type="http://schemas.openxmlformats.org/officeDocument/2006/relationships/image" Target="../media/image155.png"/><Relationship Id="rId10" Type="http://schemas.openxmlformats.org/officeDocument/2006/relationships/image" Target="../media/image150.png"/><Relationship Id="rId4" Type="http://schemas.openxmlformats.org/officeDocument/2006/relationships/image" Target="../media/image135.pn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6.emf"/><Relationship Id="rId7" Type="http://schemas.openxmlformats.org/officeDocument/2006/relationships/image" Target="../media/image98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14.png"/><Relationship Id="rId5" Type="http://schemas.openxmlformats.org/officeDocument/2006/relationships/image" Target="../media/image96.png"/><Relationship Id="rId10" Type="http://schemas.openxmlformats.org/officeDocument/2006/relationships/image" Target="../media/image113.png"/><Relationship Id="rId4" Type="http://schemas.openxmlformats.org/officeDocument/2006/relationships/image" Target="../media/image950.png"/><Relationship Id="rId9" Type="http://schemas.openxmlformats.org/officeDocument/2006/relationships/image" Target="../media/image11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161.png"/><Relationship Id="rId15" Type="http://schemas.openxmlformats.org/officeDocument/2006/relationships/image" Target="../media/image171.png"/><Relationship Id="rId10" Type="http://schemas.openxmlformats.org/officeDocument/2006/relationships/image" Target="../media/image166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Relationship Id="rId14" Type="http://schemas.openxmlformats.org/officeDocument/2006/relationships/image" Target="../media/image17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165.png"/><Relationship Id="rId18" Type="http://schemas.openxmlformats.org/officeDocument/2006/relationships/image" Target="../media/image185.png"/><Relationship Id="rId3" Type="http://schemas.openxmlformats.org/officeDocument/2006/relationships/image" Target="../media/image17.wmf"/><Relationship Id="rId21" Type="http://schemas.openxmlformats.org/officeDocument/2006/relationships/image" Target="../media/image188.png"/><Relationship Id="rId7" Type="http://schemas.openxmlformats.org/officeDocument/2006/relationships/image" Target="../media/image175.png"/><Relationship Id="rId12" Type="http://schemas.openxmlformats.org/officeDocument/2006/relationships/image" Target="../media/image180.png"/><Relationship Id="rId17" Type="http://schemas.openxmlformats.org/officeDocument/2006/relationships/image" Target="../media/image184.png"/><Relationship Id="rId2" Type="http://schemas.openxmlformats.org/officeDocument/2006/relationships/oleObject" Target="../embeddings/oleObject2.bin"/><Relationship Id="rId16" Type="http://schemas.openxmlformats.org/officeDocument/2006/relationships/image" Target="../media/image183.png"/><Relationship Id="rId20" Type="http://schemas.openxmlformats.org/officeDocument/2006/relationships/image" Target="../media/image1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png"/><Relationship Id="rId11" Type="http://schemas.openxmlformats.org/officeDocument/2006/relationships/image" Target="../media/image179.png"/><Relationship Id="rId5" Type="http://schemas.openxmlformats.org/officeDocument/2006/relationships/image" Target="../media/image173.png"/><Relationship Id="rId15" Type="http://schemas.openxmlformats.org/officeDocument/2006/relationships/image" Target="../media/image182.png"/><Relationship Id="rId10" Type="http://schemas.openxmlformats.org/officeDocument/2006/relationships/image" Target="../media/image178.png"/><Relationship Id="rId19" Type="http://schemas.openxmlformats.org/officeDocument/2006/relationships/image" Target="../media/image186.png"/><Relationship Id="rId9" Type="http://schemas.openxmlformats.org/officeDocument/2006/relationships/image" Target="../media/image177.png"/><Relationship Id="rId14" Type="http://schemas.openxmlformats.org/officeDocument/2006/relationships/image" Target="../media/image18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196.png"/><Relationship Id="rId18" Type="http://schemas.openxmlformats.org/officeDocument/2006/relationships/image" Target="../media/image201.png"/><Relationship Id="rId26" Type="http://schemas.openxmlformats.org/officeDocument/2006/relationships/image" Target="../media/image209.png"/><Relationship Id="rId3" Type="http://schemas.openxmlformats.org/officeDocument/2006/relationships/image" Target="../media/image17.wmf"/><Relationship Id="rId21" Type="http://schemas.openxmlformats.org/officeDocument/2006/relationships/image" Target="../media/image204.png"/><Relationship Id="rId7" Type="http://schemas.openxmlformats.org/officeDocument/2006/relationships/image" Target="../media/image191.png"/><Relationship Id="rId12" Type="http://schemas.openxmlformats.org/officeDocument/2006/relationships/image" Target="../media/image195.png"/><Relationship Id="rId17" Type="http://schemas.openxmlformats.org/officeDocument/2006/relationships/image" Target="../media/image200.png"/><Relationship Id="rId25" Type="http://schemas.openxmlformats.org/officeDocument/2006/relationships/image" Target="../media/image208.png"/><Relationship Id="rId2" Type="http://schemas.openxmlformats.org/officeDocument/2006/relationships/oleObject" Target="../embeddings/oleObject2.bin"/><Relationship Id="rId16" Type="http://schemas.openxmlformats.org/officeDocument/2006/relationships/image" Target="../media/image199.png"/><Relationship Id="rId20" Type="http://schemas.openxmlformats.org/officeDocument/2006/relationships/image" Target="../media/image203.png"/><Relationship Id="rId29" Type="http://schemas.openxmlformats.org/officeDocument/2006/relationships/image" Target="../media/image2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11" Type="http://schemas.openxmlformats.org/officeDocument/2006/relationships/image" Target="../media/image194.png"/><Relationship Id="rId24" Type="http://schemas.openxmlformats.org/officeDocument/2006/relationships/image" Target="../media/image207.png"/><Relationship Id="rId5" Type="http://schemas.openxmlformats.org/officeDocument/2006/relationships/image" Target="../media/image189.png"/><Relationship Id="rId15" Type="http://schemas.openxmlformats.org/officeDocument/2006/relationships/image" Target="../media/image198.png"/><Relationship Id="rId23" Type="http://schemas.openxmlformats.org/officeDocument/2006/relationships/image" Target="../media/image206.png"/><Relationship Id="rId28" Type="http://schemas.openxmlformats.org/officeDocument/2006/relationships/image" Target="../media/image211.png"/><Relationship Id="rId10" Type="http://schemas.openxmlformats.org/officeDocument/2006/relationships/image" Target="../media/image172.png"/><Relationship Id="rId19" Type="http://schemas.openxmlformats.org/officeDocument/2006/relationships/image" Target="../media/image202.png"/><Relationship Id="rId9" Type="http://schemas.openxmlformats.org/officeDocument/2006/relationships/image" Target="../media/image193.png"/><Relationship Id="rId14" Type="http://schemas.openxmlformats.org/officeDocument/2006/relationships/image" Target="../media/image197.png"/><Relationship Id="rId22" Type="http://schemas.openxmlformats.org/officeDocument/2006/relationships/image" Target="../media/image205.png"/><Relationship Id="rId27" Type="http://schemas.openxmlformats.org/officeDocument/2006/relationships/image" Target="../media/image210.png"/><Relationship Id="rId30" Type="http://schemas.openxmlformats.org/officeDocument/2006/relationships/image" Target="../media/image21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223.png"/><Relationship Id="rId3" Type="http://schemas.openxmlformats.org/officeDocument/2006/relationships/image" Target="../media/image18.wmf"/><Relationship Id="rId7" Type="http://schemas.openxmlformats.org/officeDocument/2006/relationships/image" Target="../media/image217.png"/><Relationship Id="rId12" Type="http://schemas.openxmlformats.org/officeDocument/2006/relationships/image" Target="../media/image222.png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6.png"/><Relationship Id="rId11" Type="http://schemas.openxmlformats.org/officeDocument/2006/relationships/image" Target="../media/image221.png"/><Relationship Id="rId5" Type="http://schemas.openxmlformats.org/officeDocument/2006/relationships/image" Target="../media/image215.png"/><Relationship Id="rId15" Type="http://schemas.openxmlformats.org/officeDocument/2006/relationships/image" Target="../media/image225.png"/><Relationship Id="rId10" Type="http://schemas.openxmlformats.org/officeDocument/2006/relationships/image" Target="../media/image220.png"/><Relationship Id="rId9" Type="http://schemas.openxmlformats.org/officeDocument/2006/relationships/image" Target="../media/image219.png"/><Relationship Id="rId14" Type="http://schemas.openxmlformats.org/officeDocument/2006/relationships/image" Target="../media/image22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8.wmf"/><Relationship Id="rId7" Type="http://schemas.openxmlformats.org/officeDocument/2006/relationships/image" Target="../media/image228.png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image" Target="../media/image4.png"/><Relationship Id="rId4" Type="http://schemas.openxmlformats.org/officeDocument/2006/relationships/image" Target="../media/image15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0.png"/><Relationship Id="rId2" Type="http://schemas.openxmlformats.org/officeDocument/2006/relationships/image" Target="../media/image15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820.png"/><Relationship Id="rId2" Type="http://schemas.openxmlformats.org/officeDocument/2006/relationships/image" Target="../media/image15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10" Type="http://schemas.openxmlformats.org/officeDocument/2006/relationships/image" Target="../media/image179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2.png"/><Relationship Id="rId7" Type="http://schemas.openxmlformats.org/officeDocument/2006/relationships/image" Target="../media/image183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8188" y="302682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第四节 薛定谔方程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68188" y="949013"/>
            <a:ext cx="4903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一 自由粒子的薛定谔方程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68188" y="1533788"/>
                <a:ext cx="45255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考虑自由粒子沿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𝒙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轴运动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8" y="1533788"/>
                <a:ext cx="4525598" cy="584775"/>
              </a:xfrm>
              <a:prstGeom prst="rect">
                <a:avLst/>
              </a:prstGeom>
              <a:blipFill rotWithShape="0">
                <a:blip r:embed="rId2"/>
                <a:stretch>
                  <a:fillRect l="-3504" t="-16667" r="-2965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5180476" y="1554160"/>
                <a:ext cx="1632435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𝑝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𝑚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476" y="1554160"/>
                <a:ext cx="1632435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7091333" y="1255468"/>
                <a:ext cx="1498167" cy="98815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𝐸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333" y="1255468"/>
                <a:ext cx="1498167" cy="98815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468188" y="2517751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粒子的波函数为：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4119174" y="2376540"/>
                <a:ext cx="4253280" cy="758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𝛹</m:t>
                      </m:r>
                      <m:d>
                        <m:d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𝜓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ℏ</m:t>
                              </m:r>
                            </m:den>
                          </m:f>
                          <m:d>
                            <m:d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𝑝𝑥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174" y="2376540"/>
                <a:ext cx="4253280" cy="75815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468188" y="3267430"/>
                <a:ext cx="4701480" cy="988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mr-IN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l-GR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𝛹</m:t>
                      </m:r>
                      <m:d>
                        <m:d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3200" b="0" i="1" smtClean="0">
                          <a:latin typeface="Cambria Math" charset="0"/>
                        </a:rPr>
                        <m:t>=−</m:t>
                      </m:r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l-GR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𝛹</m:t>
                      </m:r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8" y="3267430"/>
                <a:ext cx="4701480" cy="98815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622933" y="4428906"/>
                <a:ext cx="4415440" cy="936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kumimoji="1" lang="mr-IN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den>
                      </m:f>
                      <m:r>
                        <a:rPr kumimoji="1" lang="el-GR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𝛹</m:t>
                      </m:r>
                      <m:d>
                        <m:d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3200" b="0" i="1" smtClean="0">
                          <a:latin typeface="Cambria Math" charset="0"/>
                        </a:rPr>
                        <m:t>=−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𝑖</m:t>
                      </m:r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𝐸</m:t>
                          </m:r>
                        </m:num>
                        <m:den>
                          <m:r>
                            <a:rPr kumimoji="1" lang="mr-IN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ℏ</m:t>
                          </m:r>
                        </m:den>
                      </m:f>
                      <m:r>
                        <a:rPr kumimoji="1" lang="el-GR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𝛹</m:t>
                      </m:r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33" y="4428906"/>
                <a:ext cx="4415440" cy="9364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5668911" y="3859981"/>
                <a:ext cx="5756769" cy="988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𝑖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ℏ</m:t>
                      </m:r>
                      <m:f>
                        <m:f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kumimoji="1" lang="mr-IN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den>
                      </m:f>
                      <m:r>
                        <a:rPr kumimoji="1" lang="el-GR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𝛹</m:t>
                      </m:r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32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mr-IN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l-GR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𝛹</m:t>
                      </m:r>
                      <m:d>
                        <m:d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8911" y="3859981"/>
                <a:ext cx="5756769" cy="98815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utoShape 2"/>
          <p:cNvSpPr>
            <a:spLocks/>
          </p:cNvSpPr>
          <p:nvPr/>
        </p:nvSpPr>
        <p:spPr bwMode="auto">
          <a:xfrm flipH="1">
            <a:off x="5259553" y="3506836"/>
            <a:ext cx="212779" cy="1858479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CC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989625" y="5115039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一维自由粒子的薛</a:t>
            </a:r>
            <a:r>
              <a:rPr lang="zh-CN" altLang="en-US" sz="3200" b="1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定谔方程</a:t>
            </a:r>
            <a:endParaRPr lang="zh-CN" altLang="en-US" sz="32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693512" y="3798276"/>
            <a:ext cx="5701319" cy="11957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516700" y="5963907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注意与一维波动</a:t>
            </a:r>
            <a:r>
              <a:rPr lang="zh-CN" altLang="en-US" sz="3200" b="1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方程的差别</a:t>
            </a:r>
            <a:endParaRPr lang="zh-CN" altLang="en-US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7368774" y="5792687"/>
                <a:ext cx="2188228" cy="864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num>
                        <m:den>
                          <m:r>
                            <a:rPr kumimoji="1" lang="mr-IN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num>
                        <m:den>
                          <m:r>
                            <a:rPr kumimoji="1" lang="mr-IN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774" y="5792687"/>
                <a:ext cx="2188228" cy="86459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9076242" y="1579953"/>
                <a:ext cx="1647887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≪</m:t>
                      </m:r>
                      <m:r>
                        <a:rPr kumimoji="1" lang="en-US" altLang="zh-CN" sz="3200" b="0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𝑐</m:t>
                      </m:r>
                      <m:r>
                        <a:rPr kumimoji="1" lang="en-US" altLang="zh-CN" sz="3200" b="0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242" y="1579953"/>
                <a:ext cx="1647887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9094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  <p:bldP spid="13" grpId="0" animBg="1"/>
      <p:bldP spid="14" grpId="0"/>
      <p:bldP spid="15" grpId="0" animBg="1"/>
      <p:bldP spid="16" grpId="0"/>
      <p:bldP spid="17" grpId="0"/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7847" y="559917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定态薛定谔方程的意义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5604588" y="296736"/>
                <a:ext cx="5819285" cy="111113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𝐸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</m:acc>
                        </m:e>
                      </m:d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mr-IN" altLang="zh-CN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mr-IN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mr-IN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kumimoji="1" lang="en-US" altLang="zh-CN" sz="32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𝑚</m:t>
                              </m:r>
                            </m:den>
                          </m:f>
                          <m:sSup>
                            <m:sSup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𝛻</m:t>
                              </m:r>
                            </m:e>
                            <m:sup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𝑈</m:t>
                          </m:r>
                          <m:d>
                            <m:d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kumimoji="1" lang="mr-IN" altLang="zh-CN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3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𝒓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588" y="296736"/>
                <a:ext cx="5819285" cy="111113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97848" y="1400822"/>
                <a:ext cx="11234166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1).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定态薛定谔方程描述的是质量为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𝒎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的粒子</a:t>
                </a:r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(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不考虑相对论效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   应</a:t>
                </a:r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)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在外势场中的运动。</a:t>
                </a: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48" y="1400822"/>
                <a:ext cx="11234166" cy="1077218"/>
              </a:xfrm>
              <a:prstGeom prst="rect">
                <a:avLst/>
              </a:prstGeom>
              <a:blipFill rotWithShape="0">
                <a:blip r:embed="rId3"/>
                <a:stretch>
                  <a:fillRect l="-1356" t="-9040" r="-597" b="-17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397847" y="2476913"/>
                <a:ext cx="11528284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2).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这个方程的每一个解</a:t>
                </a:r>
                <a14:m>
                  <m:oMath xmlns:m="http://schemas.openxmlformats.org/officeDocument/2006/math">
                    <m:r>
                      <a:rPr kumimoji="1"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𝝍</m:t>
                    </m:r>
                    <m:d>
                      <m:dPr>
                        <m:ctrlPr>
                          <a:rPr kumimoji="1" lang="mr-IN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kumimoji="1" lang="mr-IN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3200" b="1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𝒓</m:t>
                            </m:r>
                          </m:e>
                        </m:acc>
                      </m:e>
                    </m:d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表示粒子运动的某一个</a:t>
                </a:r>
                <a:r>
                  <a:rPr lang="zh-CN" altLang="en-US" sz="32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稳定状态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。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   与这个解相对应的常数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𝑬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，就是这个</a:t>
                </a:r>
                <a:r>
                  <a:rPr lang="zh-CN" altLang="en-US" sz="32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稳定状态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的</a:t>
                </a:r>
                <a:r>
                  <a:rPr lang="zh-CN" altLang="en-US" sz="3200" b="1" dirty="0">
                    <a:solidFill>
                      <a:srgbClr val="FF0000"/>
                    </a:solidFill>
                    <a:latin typeface="SimHei" charset="-122"/>
                    <a:ea typeface="SimHei" charset="-122"/>
                    <a:cs typeface="SimHei" charset="-122"/>
                  </a:rPr>
                  <a:t>能量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47" y="2476913"/>
                <a:ext cx="11528284" cy="1077218"/>
              </a:xfrm>
              <a:prstGeom prst="rect">
                <a:avLst/>
              </a:prstGeom>
              <a:blipFill rotWithShape="0">
                <a:blip r:embed="rId4"/>
                <a:stretch>
                  <a:fillRect l="-1322" t="-9040" r="-582" b="-158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97846" y="3547079"/>
                <a:ext cx="10713189" cy="1184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只有能量为一些特定的值时，方程才有解。这些</a:t>
                </a:r>
                <a14:m>
                  <m:oMath xmlns:m="http://schemas.openxmlformats.org/officeDocument/2006/math"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𝑬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值叫做本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征值。与这些</a:t>
                </a:r>
                <a14:m>
                  <m:oMath xmlns:m="http://schemas.openxmlformats.org/officeDocument/2006/math"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𝑬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值对应的波函数</a:t>
                </a:r>
                <a14:m>
                  <m:oMath xmlns:m="http://schemas.openxmlformats.org/officeDocument/2006/math">
                    <m:r>
                      <a:rPr kumimoji="1" lang="en-US" altLang="zh-CN" sz="32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𝝍</m:t>
                    </m:r>
                    <m:d>
                      <m:dPr>
                        <m:ctrlPr>
                          <a:rPr kumimoji="1" lang="mr-IN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kumimoji="1" lang="mr-IN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3200" b="1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𝒓</m:t>
                            </m:r>
                          </m:e>
                        </m:acc>
                      </m:e>
                    </m:d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叫做本征波函数。</a:t>
                </a: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46" y="3547079"/>
                <a:ext cx="10713189" cy="1184940"/>
              </a:xfrm>
              <a:prstGeom prst="rect">
                <a:avLst/>
              </a:prstGeom>
              <a:blipFill rotWithShape="0">
                <a:blip r:embed="rId5"/>
                <a:stretch>
                  <a:fillRect l="-1422" t="-8247" r="-683" b="-56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397845" y="4770923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求解定态薛定谔方程的目标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397846" y="5358350"/>
                <a:ext cx="906607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1).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波函数</a:t>
                </a:r>
                <a14:m>
                  <m:oMath xmlns:m="http://schemas.openxmlformats.org/officeDocument/2006/math">
                    <m:r>
                      <a:rPr kumimoji="1" lang="en-US" altLang="zh-CN" sz="32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𝝍</m:t>
                    </m:r>
                    <m:d>
                      <m:dPr>
                        <m:ctrlPr>
                          <a:rPr kumimoji="1" lang="mr-IN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kumimoji="1" lang="mr-IN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3200" b="1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𝒓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(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表示粒子可能处于的稳定状态</a:t>
                </a:r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)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；</a:t>
                </a: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46" y="5358350"/>
                <a:ext cx="9066072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1681" t="-16667" r="-1009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397846" y="5943125"/>
                <a:ext cx="60837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2).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与这些状态相对应的能量</a:t>
                </a:r>
                <a14:m>
                  <m:oMath xmlns:m="http://schemas.openxmlformats.org/officeDocument/2006/math"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𝑬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46" y="5943125"/>
                <a:ext cx="6083717" cy="584775"/>
              </a:xfrm>
              <a:prstGeom prst="rect">
                <a:avLst/>
              </a:prstGeom>
              <a:blipFill rotWithShape="0">
                <a:blip r:embed="rId7"/>
                <a:stretch>
                  <a:fillRect l="-2505" t="-16667" r="-501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620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095" y="3518958"/>
            <a:ext cx="6122594" cy="302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直线连接符 19"/>
          <p:cNvCxnSpPr/>
          <p:nvPr/>
        </p:nvCxnSpPr>
        <p:spPr>
          <a:xfrm flipV="1">
            <a:off x="8426551" y="565366"/>
            <a:ext cx="0" cy="166426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/>
          <p:cNvCxnSpPr/>
          <p:nvPr/>
        </p:nvCxnSpPr>
        <p:spPr>
          <a:xfrm flipV="1">
            <a:off x="10574265" y="548469"/>
            <a:ext cx="0" cy="166426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76084" y="981325"/>
            <a:ext cx="40831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一 一维无限深方势阱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76084" y="1566100"/>
                <a:ext cx="431079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电子处在方势阱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𝑽</m:t>
                    </m:r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(</m:t>
                    </m:r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𝒙</m:t>
                    </m:r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)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中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84" y="1566100"/>
                <a:ext cx="4310795" cy="584775"/>
              </a:xfrm>
              <a:prstGeom prst="rect">
                <a:avLst/>
              </a:prstGeom>
              <a:blipFill rotWithShape="0">
                <a:blip r:embed="rId3"/>
                <a:stretch>
                  <a:fillRect l="-3536" t="-16667" r="-3112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utoShape 2"/>
          <p:cNvSpPr>
            <a:spLocks/>
          </p:cNvSpPr>
          <p:nvPr/>
        </p:nvSpPr>
        <p:spPr bwMode="auto">
          <a:xfrm>
            <a:off x="2676810" y="2229626"/>
            <a:ext cx="158400" cy="804766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CC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239416" y="2389257"/>
                <a:ext cx="1372940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𝑉</m:t>
                      </m:r>
                      <m:d>
                        <m:d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416" y="2389257"/>
                <a:ext cx="1372940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2928092" y="2131149"/>
                <a:ext cx="339837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092" y="2131149"/>
                <a:ext cx="339837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2890489" y="2720842"/>
                <a:ext cx="461665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∞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489" y="2720842"/>
                <a:ext cx="461665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3739192" y="2117080"/>
                <a:ext cx="2220929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(0&lt;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192" y="2117080"/>
                <a:ext cx="2220929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3532774" y="2706773"/>
                <a:ext cx="2604752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≤0,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774" y="2706773"/>
                <a:ext cx="2604752" cy="49244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线箭头连接符 11"/>
          <p:cNvCxnSpPr/>
          <p:nvPr/>
        </p:nvCxnSpPr>
        <p:spPr>
          <a:xfrm>
            <a:off x="8412483" y="3030791"/>
            <a:ext cx="29542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8270700" y="3044859"/>
                <a:ext cx="314189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𝟎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700" y="3044859"/>
                <a:ext cx="314189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0983782" y="3030791"/>
                <a:ext cx="306173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𝒙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3782" y="3030791"/>
                <a:ext cx="306173" cy="430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10423689" y="3030790"/>
                <a:ext cx="322204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𝒂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3689" y="3030790"/>
                <a:ext cx="322204" cy="43088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线连接符 16"/>
          <p:cNvCxnSpPr>
            <a:stCxn id="13" idx="0"/>
          </p:cNvCxnSpPr>
          <p:nvPr/>
        </p:nvCxnSpPr>
        <p:spPr>
          <a:xfrm flipV="1">
            <a:off x="8427795" y="1380599"/>
            <a:ext cx="0" cy="166426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/>
          <p:cNvCxnSpPr/>
          <p:nvPr/>
        </p:nvCxnSpPr>
        <p:spPr>
          <a:xfrm flipV="1">
            <a:off x="10584790" y="1366530"/>
            <a:ext cx="0" cy="166426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7673281" y="1181864"/>
                <a:ext cx="718722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𝑽</m:t>
                      </m:r>
                      <m:d>
                        <m:dPr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281" y="1181864"/>
                <a:ext cx="718722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8475" b="-666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椭圆 21"/>
          <p:cNvSpPr/>
          <p:nvPr/>
        </p:nvSpPr>
        <p:spPr>
          <a:xfrm>
            <a:off x="8628120" y="2066474"/>
            <a:ext cx="251999" cy="25199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8752767" y="2412348"/>
            <a:ext cx="251999" cy="25199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9601192" y="1879762"/>
            <a:ext cx="251999" cy="25199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9379783" y="2131762"/>
            <a:ext cx="251999" cy="25199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9237720" y="2676074"/>
            <a:ext cx="251999" cy="25199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9833736" y="2727433"/>
            <a:ext cx="251999" cy="25199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9525571" y="1271496"/>
            <a:ext cx="251999" cy="25199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8580758" y="2676074"/>
            <a:ext cx="251999" cy="25199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9047233" y="1897493"/>
            <a:ext cx="251999" cy="25199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9590119" y="2422525"/>
            <a:ext cx="251999" cy="25199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0161164" y="1725517"/>
            <a:ext cx="251999" cy="25199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9965646" y="2232279"/>
            <a:ext cx="251999" cy="25199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468188" y="302682"/>
            <a:ext cx="7340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第五节 一维定态薛定谔方程的应用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480308" y="3908635"/>
            <a:ext cx="346761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物理对应：半导体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器件中的</a:t>
            </a:r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CMOS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和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MOSFET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：金属氧化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物场效应管</a:t>
            </a:r>
          </a:p>
        </p:txBody>
      </p:sp>
    </p:spTree>
    <p:extLst>
      <p:ext uri="{BB962C8B-B14F-4D97-AF65-F5344CB8AC3E}">
        <p14:creationId xmlns:p14="http://schemas.microsoft.com/office/powerpoint/2010/main" val="840982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/>
      <p:bldP spid="8" grpId="0"/>
      <p:bldP spid="9" grpId="0"/>
      <p:bldP spid="10" grpId="0"/>
      <p:bldP spid="13" grpId="0"/>
      <p:bldP spid="14" grpId="0"/>
      <p:bldP spid="15" grpId="0"/>
      <p:bldP spid="21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4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79481" y="737070"/>
                <a:ext cx="55642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显然，在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𝒙</m:t>
                    </m:r>
                    <m:r>
                      <a:rPr lang="en-US" altLang="zh-CN" sz="28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altLang="zh-CN" sz="28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𝟎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charset="0"/>
                        <a:ea typeface="SimHei" charset="-122"/>
                        <a:cs typeface="SimHei" charset="-122"/>
                      </a:rPr>
                      <m:t>𝒙</m:t>
                    </m:r>
                    <m:r>
                      <a:rPr lang="en-US" altLang="zh-CN" sz="28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  <m:r>
                      <a:rPr lang="en-US" altLang="zh-CN" sz="28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𝒂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的区域内，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81" y="737070"/>
                <a:ext cx="5564280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2191" t="-15116" r="-986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311954" y="1370467"/>
                <a:ext cx="1565172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954" y="1370467"/>
                <a:ext cx="1565172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286600" y="1370466"/>
                <a:ext cx="1565172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e>
                      </m:d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600" y="1370466"/>
                <a:ext cx="1565172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4957010" y="1370465"/>
                <a:ext cx="1565172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</m:d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010" y="1370465"/>
                <a:ext cx="1565172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584274" y="1921671"/>
                <a:ext cx="6075638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而在</a:t>
                </a:r>
                <a14:m>
                  <m:oMath xmlns:m="http://schemas.openxmlformats.org/officeDocument/2006/math">
                    <m:r>
                      <a:rPr lang="en-US" altLang="zh-CN" sz="2800" b="1" i="0" smtClean="0">
                        <a:latin typeface="Cambria Math" charset="0"/>
                        <a:ea typeface="SimHei" charset="-122"/>
                        <a:cs typeface="SimHei" charset="-122"/>
                      </a:rPr>
                      <m:t>𝟎</m:t>
                    </m:r>
                    <m:r>
                      <a:rPr lang="en-US" altLang="zh-CN" sz="2800" b="1" i="0" smtClean="0">
                        <a:latin typeface="Cambria Math" charset="0"/>
                        <a:ea typeface="SimHei" charset="-122"/>
                        <a:cs typeface="SimHei" charset="-122"/>
                      </a:rPr>
                      <m:t>&lt;</m:t>
                    </m:r>
                    <m:r>
                      <a:rPr lang="en-US" altLang="zh-CN" sz="2800" b="1" i="1">
                        <a:latin typeface="Cambria Math" charset="0"/>
                        <a:ea typeface="SimHei" charset="-122"/>
                        <a:cs typeface="SimHei" charset="-122"/>
                      </a:rPr>
                      <m:t>𝒙</m:t>
                    </m:r>
                    <m:r>
                      <a:rPr lang="en-US" altLang="zh-CN" sz="28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en-US" altLang="zh-CN" sz="28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𝒂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的区域内，粒子的定态</a:t>
                </a:r>
                <a:endParaRPr lang="en-US" altLang="zh-CN" sz="28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薛定谔方程为</a:t>
                </a: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74" y="1921671"/>
                <a:ext cx="6075638" cy="954107"/>
              </a:xfrm>
              <a:prstGeom prst="rect">
                <a:avLst/>
              </a:prstGeom>
              <a:blipFill rotWithShape="0">
                <a:blip r:embed="rId6"/>
                <a:stretch>
                  <a:fillRect l="-2106" t="-7643" r="-602" b="-165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734390" y="3102894"/>
                <a:ext cx="3934602" cy="89082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𝐸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f>
                        <m:f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kumimoji="1" lang="mr-IN" altLang="zh-CN" sz="2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28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mr-IN" altLang="zh-CN" sz="28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90" y="3102894"/>
                <a:ext cx="3934602" cy="89082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右箭头 8"/>
          <p:cNvSpPr/>
          <p:nvPr/>
        </p:nvSpPr>
        <p:spPr>
          <a:xfrm>
            <a:off x="4815777" y="3490132"/>
            <a:ext cx="585659" cy="2775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5588392" y="3079463"/>
                <a:ext cx="3892861" cy="86459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CN" sz="2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28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𝜓</m:t>
                          </m:r>
                          <m:d>
                            <m:dPr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mr-IN" altLang="zh-CN" sz="28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𝑚𝐸</m:t>
                          </m:r>
                        </m:num>
                        <m:den>
                          <m:sSup>
                            <m:sSupPr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392" y="3079463"/>
                <a:ext cx="3892861" cy="86459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609251" y="440315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1199097" y="4247121"/>
                <a:ext cx="1687065" cy="80945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e>
                        <m:sup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𝑚𝐸</m:t>
                          </m:r>
                        </m:num>
                        <m:den>
                          <m:sSup>
                            <m:sSupPr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097" y="4247121"/>
                <a:ext cx="1687065" cy="80945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3622093" y="4204734"/>
                <a:ext cx="3477875" cy="86459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CN" sz="2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28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𝜓</m:t>
                          </m:r>
                          <m:d>
                            <m:dPr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mr-IN" altLang="zh-CN" sz="28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p>
                        <m:sSup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e>
                        <m:sup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093" y="4204734"/>
                <a:ext cx="3477875" cy="86459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线连接符 13"/>
          <p:cNvCxnSpPr/>
          <p:nvPr/>
        </p:nvCxnSpPr>
        <p:spPr>
          <a:xfrm flipV="1">
            <a:off x="8738552" y="445057"/>
            <a:ext cx="0" cy="166426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 flipV="1">
            <a:off x="10886266" y="428160"/>
            <a:ext cx="0" cy="166426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/>
          <p:nvPr/>
        </p:nvCxnSpPr>
        <p:spPr>
          <a:xfrm>
            <a:off x="8724484" y="2910482"/>
            <a:ext cx="29542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8582701" y="2924550"/>
                <a:ext cx="314189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𝟎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2701" y="2924550"/>
                <a:ext cx="314189" cy="43088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11295783" y="2910482"/>
                <a:ext cx="306173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𝒙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5783" y="2910482"/>
                <a:ext cx="306173" cy="43088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10735690" y="2910481"/>
                <a:ext cx="322204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𝒂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5690" y="2910481"/>
                <a:ext cx="322204" cy="43088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线连接符 19"/>
          <p:cNvCxnSpPr>
            <a:stCxn id="25" idx="0"/>
          </p:cNvCxnSpPr>
          <p:nvPr/>
        </p:nvCxnSpPr>
        <p:spPr>
          <a:xfrm flipV="1">
            <a:off x="8739796" y="1260290"/>
            <a:ext cx="0" cy="166426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/>
          <p:cNvCxnSpPr/>
          <p:nvPr/>
        </p:nvCxnSpPr>
        <p:spPr>
          <a:xfrm flipV="1">
            <a:off x="10896791" y="1246221"/>
            <a:ext cx="0" cy="166426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7985282" y="1061555"/>
                <a:ext cx="718722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𝑽</m:t>
                      </m:r>
                      <m:d>
                        <m:dPr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5282" y="1061555"/>
                <a:ext cx="718722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8475" b="-4918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椭圆 22"/>
          <p:cNvSpPr/>
          <p:nvPr/>
        </p:nvSpPr>
        <p:spPr>
          <a:xfrm>
            <a:off x="8940121" y="1946165"/>
            <a:ext cx="251999" cy="25199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9064768" y="2292039"/>
            <a:ext cx="251999" cy="25199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9913193" y="1759453"/>
            <a:ext cx="251999" cy="25199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9691784" y="2011453"/>
            <a:ext cx="251999" cy="25199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9549721" y="2555765"/>
            <a:ext cx="251999" cy="25199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10145737" y="2607124"/>
            <a:ext cx="251999" cy="25199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9837572" y="1151187"/>
            <a:ext cx="251999" cy="25199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8892759" y="2555765"/>
            <a:ext cx="251999" cy="25199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9359234" y="1777184"/>
            <a:ext cx="251999" cy="25199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9902120" y="2302216"/>
            <a:ext cx="251999" cy="25199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10473165" y="1605208"/>
            <a:ext cx="251999" cy="25199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0277647" y="2111970"/>
            <a:ext cx="251999" cy="25199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579482" y="5234845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方程的通解为：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3451651" y="5281011"/>
                <a:ext cx="4224041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𝑘𝑥</m:t>
                          </m:r>
                        </m:e>
                      </m:func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𝐵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𝑘𝑥</m:t>
                          </m:r>
                        </m:e>
                      </m:func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651" y="5281011"/>
                <a:ext cx="4224041" cy="43088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579481" y="5870609"/>
                <a:ext cx="1050960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式中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C0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𝑨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C0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𝑩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C0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𝒌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都是待定常数，可由</a:t>
                </a:r>
                <a:r>
                  <a:rPr lang="zh-CN" altLang="en-US" sz="2800" b="1" dirty="0">
                    <a:solidFill>
                      <a:schemeClr val="accent5"/>
                    </a:solidFill>
                    <a:latin typeface="SimHei" charset="-122"/>
                    <a:ea typeface="SimHei" charset="-122"/>
                    <a:cs typeface="SimHei" charset="-122"/>
                  </a:rPr>
                  <a:t>边界条件</a:t>
                </a:r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和</a:t>
                </a:r>
                <a:r>
                  <a:rPr lang="zh-CN" altLang="en-US" sz="2800" b="1" dirty="0">
                    <a:solidFill>
                      <a:srgbClr val="CC00CC"/>
                    </a:solidFill>
                    <a:latin typeface="SimHei" charset="-122"/>
                    <a:ea typeface="SimHei" charset="-122"/>
                    <a:cs typeface="SimHei" charset="-122"/>
                  </a:rPr>
                  <a:t>归一化条件</a:t>
                </a:r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确定。</a:t>
                </a:r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81" y="5870609"/>
                <a:ext cx="10509608" cy="523220"/>
              </a:xfrm>
              <a:prstGeom prst="rect">
                <a:avLst/>
              </a:prstGeom>
              <a:blipFill rotWithShape="0">
                <a:blip r:embed="rId16"/>
                <a:stretch>
                  <a:fillRect l="-1160" t="-13953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513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 animBg="1"/>
      <p:bldP spid="10" grpId="0"/>
      <p:bldP spid="11" grpId="0"/>
      <p:bldP spid="12" grpId="0"/>
      <p:bldP spid="13" grpId="0"/>
      <p:bldP spid="35" grpId="0"/>
      <p:bldP spid="36" grpId="0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28644" y="134645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5"/>
                </a:solidFill>
                <a:latin typeface="SimHei" charset="-122"/>
                <a:ea typeface="SimHei" charset="-122"/>
                <a:cs typeface="SimHei" charset="-122"/>
              </a:rPr>
              <a:t>边界条件</a:t>
            </a:r>
            <a:endParaRPr lang="zh-CN" altLang="en-US" sz="28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" name="AutoShape 2"/>
          <p:cNvSpPr>
            <a:spLocks/>
          </p:cNvSpPr>
          <p:nvPr/>
        </p:nvSpPr>
        <p:spPr bwMode="auto">
          <a:xfrm>
            <a:off x="2105872" y="1149499"/>
            <a:ext cx="205473" cy="969711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CC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2384069" y="1079820"/>
                <a:ext cx="4483856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e>
                      </m:d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e>
                      </m:func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𝐵</m:t>
                      </m:r>
                      <m:func>
                        <m:func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e>
                      </m:func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069" y="1079820"/>
                <a:ext cx="4483856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2384068" y="1754486"/>
                <a:ext cx="4897559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</m:d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</m:func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𝐵</m:t>
                      </m:r>
                      <m:func>
                        <m:func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</m:func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068" y="1754486"/>
                <a:ext cx="4897559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8047885" y="98748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altLang="zh-CN" sz="2800" b="1" dirty="0">
                <a:latin typeface="SimHei" charset="-122"/>
                <a:ea typeface="SimHei" charset="-122"/>
                <a:cs typeface="SimHei" charset="-122"/>
              </a:rPr>
              <a:t>………</a:t>
            </a:r>
            <a:r>
              <a:rPr lang="en-US" altLang="zh-CN" sz="2800" b="1" dirty="0">
                <a:latin typeface="SimHei" charset="-122"/>
                <a:ea typeface="SimHei" charset="-122"/>
                <a:cs typeface="SimHei" charset="-122"/>
              </a:rPr>
              <a:t>①</a:t>
            </a:r>
            <a:endParaRPr lang="zh-CN" altLang="en-US" sz="28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047885" y="166215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altLang="zh-CN" sz="2800" b="1" dirty="0">
                <a:latin typeface="SimHei" charset="-122"/>
                <a:ea typeface="SimHei" charset="-122"/>
                <a:cs typeface="SimHei" charset="-122"/>
              </a:rPr>
              <a:t>………</a:t>
            </a:r>
            <a:r>
              <a:rPr lang="en-US" altLang="zh-CN" sz="2800" b="1" dirty="0">
                <a:latin typeface="SimHei" charset="-122"/>
                <a:ea typeface="SimHei" charset="-122"/>
                <a:cs typeface="SimHei" charset="-122"/>
              </a:rPr>
              <a:t>②</a:t>
            </a:r>
            <a:endParaRPr lang="zh-CN" altLang="en-US" sz="28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28643" y="2394151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由</a:t>
            </a:r>
            <a:r>
              <a:rPr lang="en-US" altLang="zh-CN" sz="2800" b="1" dirty="0">
                <a:latin typeface="SimHei" charset="-122"/>
                <a:ea typeface="SimHei" charset="-122"/>
                <a:cs typeface="SimHei" charset="-122"/>
              </a:rPr>
              <a:t>①</a:t>
            </a:r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可得，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2356960" y="2469495"/>
                <a:ext cx="1009059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𝐵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960" y="2469495"/>
                <a:ext cx="1009059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4340845" y="2455098"/>
                <a:ext cx="2528128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𝑘𝑥</m:t>
                          </m:r>
                        </m:e>
                      </m:func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845" y="2455098"/>
                <a:ext cx="2528128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3810120" y="2350226"/>
                <a:ext cx="477695" cy="67710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4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∴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120" y="2350226"/>
                <a:ext cx="477695" cy="67710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427694" y="3066972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由</a:t>
            </a:r>
            <a:r>
              <a:rPr lang="en-US" altLang="zh-CN" sz="2800" b="1" dirty="0">
                <a:latin typeface="SimHei" charset="-122"/>
                <a:ea typeface="SimHei" charset="-122"/>
                <a:cs typeface="SimHei" charset="-122"/>
              </a:rPr>
              <a:t>②</a:t>
            </a:r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可得，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2339769" y="3128319"/>
                <a:ext cx="1976182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𝑘𝑎</m:t>
                          </m:r>
                        </m:e>
                      </m:func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69" y="3128319"/>
                <a:ext cx="1976182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/>
          <p:cNvSpPr txBox="1"/>
          <p:nvPr/>
        </p:nvSpPr>
        <p:spPr>
          <a:xfrm>
            <a:off x="4701161" y="306697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只能取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6016787" y="3131169"/>
                <a:ext cx="1685205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𝑘𝑎</m:t>
                          </m:r>
                        </m:e>
                      </m:func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787" y="3131169"/>
                <a:ext cx="1685205" cy="430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1521417" y="3890052"/>
                <a:ext cx="1400640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𝑘𝑎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417" y="3890052"/>
                <a:ext cx="1400640" cy="43088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右箭头 19"/>
          <p:cNvSpPr/>
          <p:nvPr/>
        </p:nvSpPr>
        <p:spPr>
          <a:xfrm>
            <a:off x="3156615" y="4021151"/>
            <a:ext cx="558915" cy="2507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3943720" y="3749435"/>
                <a:ext cx="1201996" cy="73789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720" y="3749435"/>
                <a:ext cx="1201996" cy="73789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5347831" y="3890052"/>
                <a:ext cx="2108398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=1, 2, ⋯)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831" y="3890052"/>
                <a:ext cx="2108398" cy="43088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7675516" y="3855398"/>
                <a:ext cx="253543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FF0000"/>
                    </a:solidFill>
                    <a:latin typeface="SimHei" charset="-122"/>
                    <a:ea typeface="SimHei" charset="-122"/>
                    <a:cs typeface="SimHei" charset="-122"/>
                  </a:rPr>
                  <a:t>注意：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𝒏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𝟎</m:t>
                    </m:r>
                  </m:oMath>
                </a14:m>
                <a:r>
                  <a:rPr lang="zh-CN" altLang="en-US" sz="2800" b="1" dirty="0">
                    <a:solidFill>
                      <a:srgbClr val="FF0000"/>
                    </a:solidFill>
                    <a:latin typeface="SimHei" charset="-122"/>
                    <a:ea typeface="SimHei" charset="-122"/>
                    <a:cs typeface="SimHei" charset="-122"/>
                  </a:rPr>
                  <a:t>！</a:t>
                </a: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516" y="3855398"/>
                <a:ext cx="2535438" cy="523220"/>
              </a:xfrm>
              <a:prstGeom prst="rect">
                <a:avLst/>
              </a:prstGeom>
              <a:blipFill rotWithShape="0">
                <a:blip r:embed="rId14"/>
                <a:stretch>
                  <a:fillRect l="-4808" t="-13953" r="-3846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1109350" y="5581621"/>
                <a:ext cx="1201996" cy="73789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350" y="5581621"/>
                <a:ext cx="1201996" cy="737894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903538" y="4666220"/>
                <a:ext cx="1687065" cy="80945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e>
                        <m:sup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𝑚𝐸</m:t>
                          </m:r>
                        </m:num>
                        <m:den>
                          <m:sSup>
                            <m:sSupPr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538" y="4666220"/>
                <a:ext cx="1687065" cy="80945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utoShape 2"/>
          <p:cNvSpPr>
            <a:spLocks/>
          </p:cNvSpPr>
          <p:nvPr/>
        </p:nvSpPr>
        <p:spPr bwMode="auto">
          <a:xfrm flipH="1">
            <a:off x="2711760" y="4859145"/>
            <a:ext cx="166574" cy="1289326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CC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3095421" y="5000606"/>
                <a:ext cx="3511409" cy="8645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den>
                      </m:f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kumimoji="1" lang="en-US" altLang="zh-CN" sz="28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p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421" y="5000606"/>
                <a:ext cx="3511409" cy="864532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6709862" y="5260228"/>
                <a:ext cx="2108398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=1, 2, ⋯)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862" y="5260228"/>
                <a:ext cx="2108398" cy="430887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/>
          <p:cNvSpPr txBox="1"/>
          <p:nvPr/>
        </p:nvSpPr>
        <p:spPr>
          <a:xfrm>
            <a:off x="6633953" y="5814938"/>
            <a:ext cx="251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能量本征值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3366019" y="454933"/>
                <a:ext cx="4224041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𝑘𝑥</m:t>
                          </m:r>
                        </m:e>
                      </m:func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𝐵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𝑘𝑥</m:t>
                          </m:r>
                        </m:e>
                      </m:func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019" y="454933"/>
                <a:ext cx="4224041" cy="430887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/>
          <p:cNvSpPr txBox="1"/>
          <p:nvPr/>
        </p:nvSpPr>
        <p:spPr>
          <a:xfrm>
            <a:off x="427694" y="425179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方程的通解为：</a:t>
            </a:r>
          </a:p>
        </p:txBody>
      </p:sp>
    </p:spTree>
    <p:extLst>
      <p:ext uri="{BB962C8B-B14F-4D97-AF65-F5344CB8AC3E}">
        <p14:creationId xmlns:p14="http://schemas.microsoft.com/office/powerpoint/2010/main" val="76756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 animBg="1"/>
      <p:bldP spid="21" grpId="0"/>
      <p:bldP spid="22" grpId="0"/>
      <p:bldP spid="23" grpId="0"/>
      <p:bldP spid="24" grpId="0"/>
      <p:bldP spid="25" grpId="0"/>
      <p:bldP spid="26" grpId="0" animBg="1"/>
      <p:bldP spid="27" grpId="0"/>
      <p:bldP spid="28" grpId="0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8645" y="281981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方程的解为：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2866222" y="431047"/>
                <a:ext cx="2816861" cy="73789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den>
                          </m:f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222" y="431047"/>
                <a:ext cx="2816861" cy="73789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6079351" y="584550"/>
                <a:ext cx="2108398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=1, 2, ⋯)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9351" y="584550"/>
                <a:ext cx="2108398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428645" y="1351825"/>
                <a:ext cx="58080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其中待定常数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𝑨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由</a:t>
                </a:r>
                <a:r>
                  <a:rPr lang="zh-CN" altLang="en-US" sz="2800" b="1" dirty="0">
                    <a:solidFill>
                      <a:srgbClr val="CC00CC"/>
                    </a:solidFill>
                    <a:latin typeface="SimHei" charset="-122"/>
                    <a:ea typeface="SimHei" charset="-122"/>
                    <a:cs typeface="SimHei" charset="-122"/>
                  </a:rPr>
                  <a:t>归一化条件</a:t>
                </a:r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决定。</a:t>
                </a: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45" y="1351825"/>
                <a:ext cx="5808000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2099" t="-15116" r="-735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335120" y="1137246"/>
                <a:ext cx="3108736" cy="9523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is-IS" altLang="zh-CN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8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kumimoji="1" lang="is-I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hr-HR" altLang="zh-CN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𝜓</m:t>
                                  </m:r>
                                  <m:d>
                                    <m:dPr>
                                      <m:ctrlPr>
                                        <a:rPr kumimoji="1" lang="mr-IN" altLang="zh-CN" sz="2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kumimoji="1" lang="en-US" altLang="zh-CN" sz="2800" b="0" i="1" smtClean="0">
                          <a:latin typeface="Cambria Math" charset="0"/>
                        </a:rPr>
                        <m:t>𝑑𝑥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120" y="1137246"/>
                <a:ext cx="3108736" cy="9523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669729" y="2188099"/>
                <a:ext cx="3866187" cy="9337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is-IS" altLang="zh-CN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𝑎</m:t>
                          </m:r>
                        </m:sup>
                        <m:e>
                          <m:sSup>
                            <m:sSupPr>
                              <m:ctrlPr>
                                <a:rPr kumimoji="1" lang="is-I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is-I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800" b="0" i="0" smtClean="0">
                                  <a:latin typeface="Cambria Math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kumimoji="1" lang="mr-IN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kumimoji="1" lang="en-US" altLang="zh-CN" sz="2800" b="0" i="1" smtClean="0">
                          <a:latin typeface="Cambria Math" charset="0"/>
                        </a:rPr>
                        <m:t>𝑑𝑥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29" y="2188099"/>
                <a:ext cx="3866187" cy="93371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右箭头 7"/>
          <p:cNvSpPr/>
          <p:nvPr/>
        </p:nvSpPr>
        <p:spPr>
          <a:xfrm>
            <a:off x="4732195" y="2529589"/>
            <a:ext cx="558915" cy="2507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5487389" y="2188099"/>
                <a:ext cx="1364283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is-I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𝑎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2800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389" y="2188099"/>
                <a:ext cx="1364283" cy="86177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右箭头 9"/>
          <p:cNvSpPr/>
          <p:nvPr/>
        </p:nvSpPr>
        <p:spPr>
          <a:xfrm>
            <a:off x="7023369" y="2529588"/>
            <a:ext cx="558915" cy="2507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7753981" y="1949339"/>
                <a:ext cx="1279902" cy="1273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</a:rPr>
                        <m:t>𝐴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𝑎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981" y="1949339"/>
                <a:ext cx="1279902" cy="127304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428645" y="3220292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薛定谔方程的解：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2560618" y="3988311"/>
                <a:ext cx="1223476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800" i="1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0618" y="3988311"/>
                <a:ext cx="1223476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4193181" y="3874547"/>
                <a:ext cx="1843966" cy="127304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𝑎</m:t>
                              </m:r>
                            </m:den>
                          </m:f>
                        </m:e>
                      </m:rad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den>
                          </m:f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181" y="3874547"/>
                <a:ext cx="1843966" cy="127304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4942910" y="3373883"/>
                <a:ext cx="296555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2910" y="3373883"/>
                <a:ext cx="296555" cy="43088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6450708" y="4337245"/>
                <a:ext cx="1943224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(0&lt;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708" y="4337245"/>
                <a:ext cx="1943224" cy="43088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6290430" y="3376995"/>
                <a:ext cx="2278444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≤0,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430" y="3376995"/>
                <a:ext cx="2278444" cy="43088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utoShape 2"/>
          <p:cNvSpPr>
            <a:spLocks/>
          </p:cNvSpPr>
          <p:nvPr/>
        </p:nvSpPr>
        <p:spPr bwMode="auto">
          <a:xfrm>
            <a:off x="3911965" y="3511960"/>
            <a:ext cx="216000" cy="1411727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CC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28644" y="5108491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势阱中</a:t>
            </a:r>
            <a:r>
              <a:rPr lang="zh-CN" altLang="en-US" sz="2800" b="1">
                <a:latin typeface="SimHei" charset="-122"/>
                <a:ea typeface="SimHei" charset="-122"/>
                <a:cs typeface="SimHei" charset="-122"/>
              </a:rPr>
              <a:t>粒子的本征波</a:t>
            </a:r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函数：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2933781" y="5264705"/>
                <a:ext cx="5088316" cy="127304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l-GR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𝛹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𝑎</m:t>
                              </m:r>
                            </m:den>
                          </m:f>
                        </m:e>
                      </m:rad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sSup>
                        <m:sSup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ℏ</m:t>
                              </m:r>
                            </m:den>
                          </m:f>
                          <m:sSub>
                            <m:sSub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781" y="5264705"/>
                <a:ext cx="5088316" cy="1273041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8301583" y="5440823"/>
                <a:ext cx="2281970" cy="8645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kumimoji="1" lang="en-US" altLang="zh-CN" sz="28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p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1583" y="5440823"/>
                <a:ext cx="2281970" cy="8645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599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 animBg="1"/>
      <p:bldP spid="9" grpId="0"/>
      <p:bldP spid="10" grpId="0" animBg="1"/>
      <p:bldP spid="11" grpId="0"/>
      <p:bldP spid="12" grpId="0"/>
      <p:bldP spid="13" grpId="0"/>
      <p:bldP spid="14" grpId="0"/>
      <p:bldP spid="16" grpId="0"/>
      <p:bldP spid="17" grpId="0"/>
      <p:bldP spid="18" grpId="0"/>
      <p:bldP spid="19" grpId="0" animBg="1"/>
      <p:bldP spid="20" grpId="0"/>
      <p:bldP spid="21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8645" y="281981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一维无限深势阱中粒子的特点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28645" y="866756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1.</a:t>
            </a:r>
            <a:r>
              <a:rPr lang="zh-CN" altLang="en-US" sz="28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能量是量子化的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395038" y="1395259"/>
                <a:ext cx="2281970" cy="8645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kumimoji="1" lang="en-US" altLang="zh-CN" sz="28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p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038" y="1395259"/>
                <a:ext cx="2281970" cy="8645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4222345" y="1706453"/>
                <a:ext cx="2108398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=1, 2, ⋯)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345" y="1706453"/>
                <a:ext cx="2108398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13"/>
          <p:cNvSpPr>
            <a:spLocks noChangeArrowheads="1"/>
          </p:cNvSpPr>
          <p:nvPr/>
        </p:nvSpPr>
        <p:spPr bwMode="auto">
          <a:xfrm>
            <a:off x="5276544" y="1017918"/>
            <a:ext cx="1602558" cy="656583"/>
          </a:xfrm>
          <a:prstGeom prst="wedgeEllipseCallout">
            <a:avLst>
              <a:gd name="adj1" fmla="val -55220"/>
              <a:gd name="adj2" fmla="val 65143"/>
            </a:avLst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algn="ctr"/>
            <a:r>
              <a:rPr lang="zh-CN" altLang="en-US" sz="2800" b="1" dirty="0">
                <a:solidFill>
                  <a:srgbClr val="000099"/>
                </a:solidFill>
                <a:latin typeface="SimHei" charset="-122"/>
                <a:ea typeface="SimHei" charset="-122"/>
                <a:cs typeface="SimHei" charset="-122"/>
              </a:rPr>
              <a:t>量子数</a:t>
            </a:r>
            <a:endParaRPr lang="zh-CN" altLang="zh-CN" sz="2800" b="1" dirty="0">
              <a:solidFill>
                <a:srgbClr val="000099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3934" y="2311247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每一个能量值对应着一个能级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027288" y="1046851"/>
            <a:ext cx="413446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  这是解薛定谔方程得到</a:t>
            </a:r>
            <a:endParaRPr lang="en-US" altLang="zh-CN" sz="28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的必然结果，并非玻尔理</a:t>
            </a:r>
            <a:endParaRPr lang="en-US" altLang="zh-CN" sz="28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论中的人为假设。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23934" y="2834467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相邻两能级的间隔：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3659979" y="2598209"/>
                <a:ext cx="5477269" cy="8645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=(2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+1)</m:t>
                      </m:r>
                      <m:f>
                        <m:f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kumimoji="1" lang="en-US" altLang="zh-CN" sz="28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9979" y="2598209"/>
                <a:ext cx="5477269" cy="8645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utoShape 2"/>
          <p:cNvSpPr>
            <a:spLocks/>
          </p:cNvSpPr>
          <p:nvPr/>
        </p:nvSpPr>
        <p:spPr bwMode="auto">
          <a:xfrm>
            <a:off x="9257687" y="2588492"/>
            <a:ext cx="139530" cy="930761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CC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10299402" y="2529248"/>
                <a:ext cx="973472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↑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9402" y="2529248"/>
                <a:ext cx="973472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9545792" y="2520547"/>
                <a:ext cx="578812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↑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792" y="2520547"/>
                <a:ext cx="578812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0299402" y="3116502"/>
                <a:ext cx="973472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↓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9402" y="3116502"/>
                <a:ext cx="973472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9545792" y="3107801"/>
                <a:ext cx="575029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↑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792" y="3107801"/>
                <a:ext cx="575029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2"/>
          <p:cNvSpPr>
            <a:spLocks/>
          </p:cNvSpPr>
          <p:nvPr/>
        </p:nvSpPr>
        <p:spPr bwMode="auto">
          <a:xfrm>
            <a:off x="508342" y="3700361"/>
            <a:ext cx="139530" cy="864000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CC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649731" y="3592582"/>
                <a:ext cx="96588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当势阱宽度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𝒂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小到</a:t>
                </a:r>
                <a:r>
                  <a:rPr lang="zh-CN" altLang="en-US" sz="28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原子尺度</a:t>
                </a:r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，</a:t>
                </a:r>
                <a14:m>
                  <m:oMath xmlns:m="http://schemas.openxmlformats.org/officeDocument/2006/math">
                    <m:r>
                      <a:rPr kumimoji="1" lang="en-US" altLang="zh-CN" sz="28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sSub>
                      <m:sSubPr>
                        <m:ctrlPr>
                          <a:rPr kumimoji="1"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800" b="1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𝑬</m:t>
                        </m:r>
                      </m:e>
                      <m:sub>
                        <m:r>
                          <a:rPr kumimoji="1" lang="en-US" altLang="zh-CN" sz="2800" b="1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很大，能量的</a:t>
                </a:r>
                <a:r>
                  <a:rPr lang="zh-CN" altLang="en-US" sz="28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量子化显著</a:t>
                </a:r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；</a:t>
                </a: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31" y="3592582"/>
                <a:ext cx="9658863" cy="523220"/>
              </a:xfrm>
              <a:prstGeom prst="rect">
                <a:avLst/>
              </a:prstGeom>
              <a:blipFill rotWithShape="0">
                <a:blip r:embed="rId9"/>
                <a:stretch>
                  <a:fillRect l="-1326" t="-13953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649731" y="4135804"/>
                <a:ext cx="96588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当势阱宽度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𝒂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大到</a:t>
                </a:r>
                <a:r>
                  <a:rPr lang="zh-CN" altLang="en-US" sz="28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宏观尺度</a:t>
                </a:r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，</a:t>
                </a:r>
                <a14:m>
                  <m:oMath xmlns:m="http://schemas.openxmlformats.org/officeDocument/2006/math">
                    <m:r>
                      <a:rPr kumimoji="1" lang="en-US" altLang="zh-CN" sz="28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sSub>
                      <m:sSubPr>
                        <m:ctrlPr>
                          <a:rPr kumimoji="1"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800" b="1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𝑬</m:t>
                        </m:r>
                      </m:e>
                      <m:sub>
                        <m:r>
                          <a:rPr kumimoji="1" lang="en-US" altLang="zh-CN" sz="2800" b="1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很小，能量</a:t>
                </a:r>
                <a:r>
                  <a:rPr lang="zh-CN" altLang="en-US" sz="28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近似连续变化</a:t>
                </a:r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31" y="4135804"/>
                <a:ext cx="9658863" cy="523220"/>
              </a:xfrm>
              <a:prstGeom prst="rect">
                <a:avLst/>
              </a:prstGeom>
              <a:blipFill rotWithShape="0">
                <a:blip r:embed="rId10"/>
                <a:stretch>
                  <a:fillRect l="-1326" t="-13953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423934" y="4679026"/>
                <a:ext cx="7902741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例：原子中的电子，处在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𝒂</m:t>
                    </m:r>
                    <m:r>
                      <a:rPr lang="en-US" altLang="zh-CN" sz="2800" b="1" i="1" dirty="0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sSup>
                      <m:sSupPr>
                        <m:ctrlPr>
                          <a:rPr lang="en-US" altLang="zh-CN" sz="2800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pPr>
                      <m:e>
                        <m:r>
                          <a:rPr lang="en-US" altLang="zh-CN" sz="2800" b="1" i="1" dirty="0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𝟏𝟎</m:t>
                        </m:r>
                      </m:e>
                      <m:sup>
                        <m:r>
                          <a:rPr lang="en-US" altLang="zh-CN" sz="2800" b="1" i="1" dirty="0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−</m:t>
                        </m:r>
                        <m:r>
                          <a:rPr lang="en-US" altLang="zh-CN" sz="2800" b="1" i="1" dirty="0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𝟏𝟎</m:t>
                        </m:r>
                      </m:sup>
                    </m:sSup>
                    <m:r>
                      <a:rPr lang="en-US" altLang="zh-CN" sz="2800" b="1" i="1" dirty="0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𝒎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的势阱中。</a:t>
                </a: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34" y="4679026"/>
                <a:ext cx="7902741" cy="532966"/>
              </a:xfrm>
              <a:prstGeom prst="rect">
                <a:avLst/>
              </a:prstGeom>
              <a:blipFill rotWithShape="0">
                <a:blip r:embed="rId11"/>
                <a:stretch>
                  <a:fillRect l="-1620" t="-13793" r="-231" b="-287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/>
          <p:cNvSpPr txBox="1"/>
          <p:nvPr/>
        </p:nvSpPr>
        <p:spPr>
          <a:xfrm>
            <a:off x="1113255" y="5211992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其能量为：</a:t>
            </a:r>
            <a:endParaRPr lang="zh-CN" altLang="en-US" sz="28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3003886" y="5272226"/>
                <a:ext cx="2449004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=38</m:t>
                      </m:r>
                      <m:sSup>
                        <m:sSup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p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𝑒𝑉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886" y="5272226"/>
                <a:ext cx="2449004" cy="43088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5646265" y="5272226"/>
                <a:ext cx="2573590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=76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kumimoji="1" lang="mr-IN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𝑒𝑉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265" y="5272226"/>
                <a:ext cx="2573590" cy="43088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/>
          <p:cNvSpPr txBox="1"/>
          <p:nvPr/>
        </p:nvSpPr>
        <p:spPr>
          <a:xfrm>
            <a:off x="8387989" y="5211992"/>
            <a:ext cx="251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28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量子化显著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1099187" y="5703113"/>
                <a:ext cx="6309356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若电子处在</a:t>
                </a:r>
                <a14:m>
                  <m:oMath xmlns:m="http://schemas.openxmlformats.org/officeDocument/2006/math">
                    <m:r>
                      <a:rPr lang="en-US" altLang="zh-CN" sz="2800" b="1" i="1" dirty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𝒂</m:t>
                    </m:r>
                    <m:r>
                      <a:rPr lang="en-US" altLang="zh-CN" sz="2800" b="1" i="1" dirty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sSup>
                      <m:sSupPr>
                        <m:ctrlPr>
                          <a:rPr lang="en-US" altLang="zh-CN" sz="2800" b="1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pPr>
                      <m:e>
                        <m:r>
                          <a:rPr lang="en-US" altLang="zh-CN" sz="2800" b="1" i="1" dirty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𝟏𝟎</m:t>
                        </m:r>
                      </m:e>
                      <m:sup>
                        <m:r>
                          <a:rPr lang="en-US" altLang="zh-CN" sz="2800" b="1" i="1" dirty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−</m:t>
                        </m:r>
                        <m:r>
                          <a:rPr lang="en-US" altLang="zh-CN" sz="2800" b="1" i="1" dirty="0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𝟐</m:t>
                        </m:r>
                      </m:sup>
                    </m:sSup>
                    <m:r>
                      <a:rPr lang="en-US" altLang="zh-CN" sz="2800" b="1" i="1" dirty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𝒎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的宏观势阱中。</a:t>
                </a:r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187" y="5703113"/>
                <a:ext cx="6309356" cy="532966"/>
              </a:xfrm>
              <a:prstGeom prst="rect">
                <a:avLst/>
              </a:prstGeom>
              <a:blipFill rotWithShape="0">
                <a:blip r:embed="rId14"/>
                <a:stretch>
                  <a:fillRect l="-1932" t="-13793" r="-676" b="-287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2646682" y="6212265"/>
                <a:ext cx="3931782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=0.76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kumimoji="1" lang="mr-IN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p>
                        <m:sSupPr>
                          <m:ctrlPr>
                            <a:rPr kumimoji="1" lang="mr-IN" altLang="zh-CN" sz="2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−14</m:t>
                          </m:r>
                        </m:sup>
                      </m:sSup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𝑒𝑉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682" y="6212265"/>
                <a:ext cx="3931782" cy="43088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/>
          <p:cNvSpPr txBox="1"/>
          <p:nvPr/>
        </p:nvSpPr>
        <p:spPr>
          <a:xfrm>
            <a:off x="6833248" y="6157814"/>
            <a:ext cx="4314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28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不可分辨，量子化消失</a:t>
            </a:r>
          </a:p>
        </p:txBody>
      </p:sp>
    </p:spTree>
    <p:extLst>
      <p:ext uri="{BB962C8B-B14F-4D97-AF65-F5344CB8AC3E}">
        <p14:creationId xmlns:p14="http://schemas.microsoft.com/office/powerpoint/2010/main" val="189529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animBg="1"/>
      <p:bldP spid="7" grpId="0"/>
      <p:bldP spid="8" grpId="0"/>
      <p:bldP spid="9" grpId="0"/>
      <p:bldP spid="10" grpId="0"/>
      <p:bldP spid="11" grpId="0" animBg="1"/>
      <p:bldP spid="12" grpId="0"/>
      <p:bldP spid="13" grpId="0"/>
      <p:bldP spid="14" grpId="0"/>
      <p:bldP spid="15" grpId="0"/>
      <p:bldP spid="16" grpId="0" animBg="1"/>
      <p:bldP spid="17" grpId="0"/>
      <p:bldP spid="18" grpId="0"/>
      <p:bldP spid="19" grpId="0"/>
      <p:bldP spid="20" grpId="0"/>
      <p:bldP spid="21" grpId="0"/>
      <p:bldP spid="24" grpId="0"/>
      <p:bldP spid="25" grpId="0"/>
      <p:bldP spid="26" grpId="0"/>
      <p:bldP spid="27" grpId="0"/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8645" y="289980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2.</a:t>
            </a:r>
            <a:r>
              <a:rPr lang="zh-CN" altLang="en-US" sz="28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势阱中粒子的最低能量不可能为零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000738" y="813200"/>
                <a:ext cx="2281970" cy="8645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kumimoji="1" lang="en-US" altLang="zh-CN" sz="28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p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738" y="813200"/>
                <a:ext cx="2281970" cy="8645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395249" y="1086294"/>
                <a:ext cx="2108398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=1, 2, ⋯)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249" y="1086294"/>
                <a:ext cx="2108398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5725980" y="813200"/>
                <a:ext cx="2477666" cy="8645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kumimoji="1" lang="en-US" altLang="zh-CN" sz="28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mr-IN" altLang="zh-CN" sz="28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≠</m:t>
                      </m:r>
                      <m:r>
                        <a:rPr kumimoji="1" lang="en-US" altLang="zh-CN" sz="28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𝟎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980" y="813200"/>
                <a:ext cx="2477666" cy="8645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8476177" y="1034895"/>
                <a:ext cx="3074496" cy="561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>
                    <a:solidFill>
                      <a:srgbClr val="FF0000"/>
                    </a:solidFill>
                    <a:latin typeface="SimHei" charset="-122"/>
                    <a:ea typeface="SimHei" charset="-122"/>
                    <a:cs typeface="SimHei" charset="-122"/>
                  </a:rPr>
                  <a:t>动能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，因为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𝑬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𝒑</m:t>
                        </m:r>
                      </m:sub>
                    </m:sSub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𝟎</m:t>
                    </m:r>
                  </m:oMath>
                </a14:m>
                <a:endParaRPr lang="zh-CN" altLang="en-US" sz="28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177" y="1034895"/>
                <a:ext cx="3074496" cy="561820"/>
              </a:xfrm>
              <a:prstGeom prst="rect">
                <a:avLst/>
              </a:prstGeom>
              <a:blipFill rotWithShape="0">
                <a:blip r:embed="rId5"/>
                <a:stretch>
                  <a:fillRect l="-3960" t="-15217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157820" y="1790275"/>
                <a:ext cx="399821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完全取决于势阱的宽度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C0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𝒂</m:t>
                    </m:r>
                  </m:oMath>
                </a14:m>
                <a:endParaRPr lang="zh-CN" altLang="en-US" sz="2800" b="1" dirty="0">
                  <a:solidFill>
                    <a:srgbClr val="C0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820" y="1790275"/>
                <a:ext cx="3998210" cy="523220"/>
              </a:xfrm>
              <a:prstGeom prst="rect">
                <a:avLst/>
              </a:prstGeom>
              <a:blipFill rotWithShape="0">
                <a:blip r:embed="rId6"/>
                <a:stretch>
                  <a:fillRect l="-3201" t="-15116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428645" y="2313495"/>
            <a:ext cx="105977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    经典理论中粒子的能量可以为零。量子理论认为</a:t>
            </a:r>
            <a:r>
              <a:rPr lang="zh-CN" altLang="en-US" sz="28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势阱中粒子的</a:t>
            </a:r>
            <a:endParaRPr lang="en-US" altLang="zh-CN" sz="28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28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能量不可能为零</a:t>
            </a:r>
            <a:r>
              <a:rPr lang="zh-CN" altLang="en-US" sz="2800" b="1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157820" y="3267602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这是由不确定关系决定的！</a:t>
            </a:r>
            <a:endParaRPr lang="zh-CN" altLang="en-US" sz="28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1157820" y="3790822"/>
                <a:ext cx="63321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当粒子在宽度为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C0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𝒂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的势阱中运动时，有</a:t>
                </a:r>
                <a:endParaRPr lang="zh-CN" altLang="en-US" sz="28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820" y="3790822"/>
                <a:ext cx="6332183" cy="523220"/>
              </a:xfrm>
              <a:prstGeom prst="rect">
                <a:avLst/>
              </a:prstGeom>
              <a:blipFill rotWithShape="0">
                <a:blip r:embed="rId7"/>
                <a:stretch>
                  <a:fillRect l="-2021" t="-15116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946209" y="4309310"/>
                <a:ext cx="1189043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209" y="4309310"/>
                <a:ext cx="1189043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3460085" y="4309309"/>
                <a:ext cx="1545487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=2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085" y="4309309"/>
                <a:ext cx="1545487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606006" y="4641722"/>
                <a:ext cx="477695" cy="67710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4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∵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06" y="4641722"/>
                <a:ext cx="477695" cy="67710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242370" y="4781965"/>
                <a:ext cx="1763368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h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370" y="4781965"/>
                <a:ext cx="1763368" cy="43088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右箭头 14"/>
          <p:cNvSpPr/>
          <p:nvPr/>
        </p:nvSpPr>
        <p:spPr>
          <a:xfrm>
            <a:off x="3199129" y="4882538"/>
            <a:ext cx="585659" cy="2775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3988391" y="4781965"/>
                <a:ext cx="1375441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2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𝑎𝑝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h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8391" y="4781965"/>
                <a:ext cx="1375441" cy="43088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右箭头 16"/>
          <p:cNvSpPr/>
          <p:nvPr/>
        </p:nvSpPr>
        <p:spPr>
          <a:xfrm>
            <a:off x="5546554" y="4882538"/>
            <a:ext cx="585659" cy="2775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6335816" y="4570946"/>
                <a:ext cx="1179297" cy="81798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816" y="4570946"/>
                <a:ext cx="1179297" cy="817981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右箭头 18"/>
          <p:cNvSpPr/>
          <p:nvPr/>
        </p:nvSpPr>
        <p:spPr>
          <a:xfrm>
            <a:off x="7805076" y="4882538"/>
            <a:ext cx="585659" cy="2775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8629016" y="4524752"/>
                <a:ext cx="1517146" cy="8645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9016" y="4524752"/>
                <a:ext cx="1517146" cy="8645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1257667" y="5430696"/>
                <a:ext cx="3514873" cy="86459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𝐸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den>
                      </m:f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8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667" y="5430696"/>
                <a:ext cx="3514873" cy="864596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4814744" y="5430760"/>
                <a:ext cx="2179123" cy="8645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744" y="5430760"/>
                <a:ext cx="2179123" cy="8645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/>
          <p:cNvSpPr txBox="1"/>
          <p:nvPr/>
        </p:nvSpPr>
        <p:spPr>
          <a:xfrm>
            <a:off x="7225794" y="5684084"/>
            <a:ext cx="180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零点能</a:t>
            </a:r>
          </a:p>
        </p:txBody>
      </p:sp>
    </p:spTree>
    <p:extLst>
      <p:ext uri="{BB962C8B-B14F-4D97-AF65-F5344CB8AC3E}">
        <p14:creationId xmlns:p14="http://schemas.microsoft.com/office/powerpoint/2010/main" val="67060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 animBg="1"/>
      <p:bldP spid="16" grpId="0"/>
      <p:bldP spid="17" grpId="0" animBg="1"/>
      <p:bldP spid="18" grpId="0"/>
      <p:bldP spid="19" grpId="0" animBg="1"/>
      <p:bldP spid="20" grpId="0"/>
      <p:bldP spid="21" grpId="0"/>
      <p:bldP spid="22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8645" y="28998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3.</a:t>
            </a:r>
            <a:r>
              <a:rPr lang="zh-CN" altLang="en-US" sz="28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粒子的能级图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000738" y="813200"/>
                <a:ext cx="2281970" cy="8645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kumimoji="1" lang="en-US" altLang="zh-CN" sz="28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p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738" y="813200"/>
                <a:ext cx="2281970" cy="8645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395249" y="1086294"/>
                <a:ext cx="2108398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=1, 2, ⋯)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249" y="1086294"/>
                <a:ext cx="2108398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3188107"/>
              </p:ext>
            </p:extLst>
          </p:nvPr>
        </p:nvGraphicFramePr>
        <p:xfrm>
          <a:off x="6731390" y="551590"/>
          <a:ext cx="4621237" cy="42468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MP 图象" r:id="rId5" imgW="4114286" imgH="3780952" progId="Paint.Picture">
                  <p:embed/>
                </p:oleObj>
              </mc:Choice>
              <mc:Fallback>
                <p:oleObj name="BMP 图象" r:id="rId5" imgW="4114286" imgH="3780952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1390" y="551590"/>
                        <a:ext cx="4621237" cy="42468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428645" y="176522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能级间隔：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936887" y="2288440"/>
                <a:ext cx="3450945" cy="8645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=(2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+1)</m:t>
                      </m:r>
                      <m:f>
                        <m:f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kumimoji="1" lang="en-US" altLang="zh-CN" sz="28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887" y="2288440"/>
                <a:ext cx="3450945" cy="8645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5546900" y="2585518"/>
                <a:ext cx="1001107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𝑬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𝒏</m:t>
                          </m:r>
                        </m:sub>
                      </m:sSub>
                      <m:r>
                        <a:rPr kumimoji="1" lang="en-US" altLang="zh-CN" sz="2800" b="1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↑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900" y="2585518"/>
                <a:ext cx="1001107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4793290" y="2576817"/>
                <a:ext cx="599908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𝒏</m:t>
                      </m:r>
                      <m:r>
                        <a:rPr kumimoji="1" lang="en-US" altLang="zh-CN" sz="2800" b="1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↑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290" y="2576817"/>
                <a:ext cx="599908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428644" y="3152972"/>
                <a:ext cx="230139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charset="0"/>
                        <a:ea typeface="SimHei" charset="-122"/>
                        <a:cs typeface="SimHei" charset="-122"/>
                      </a:rPr>
                      <m:t>𝒏</m:t>
                    </m:r>
                    <m:r>
                      <a:rPr lang="is-IS" altLang="zh-CN" sz="2800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→∞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时：</a:t>
                </a: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44" y="3152972"/>
                <a:ext cx="2301399" cy="523220"/>
              </a:xfrm>
              <a:prstGeom prst="rect">
                <a:avLst/>
              </a:prstGeom>
              <a:blipFill rotWithShape="0">
                <a:blip r:embed="rId10"/>
                <a:stretch>
                  <a:fillRect l="-5291" t="-13953" r="-4233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2682081" y="3213206"/>
                <a:ext cx="1512465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kumimoji="1" lang="is-I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→∞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081" y="3213206"/>
                <a:ext cx="1512465" cy="43088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735827" y="3707408"/>
                <a:ext cx="2910027" cy="88222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num>
                        <m:den>
                          <m:sSup>
                            <m:sSupPr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is-I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27" y="3707408"/>
                <a:ext cx="2910027" cy="88222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3918937" y="3872844"/>
            <a:ext cx="251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28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量子化消失</a:t>
            </a:r>
          </a:p>
        </p:txBody>
      </p:sp>
      <p:sp>
        <p:nvSpPr>
          <p:cNvPr id="14" name="AutoShape 2"/>
          <p:cNvSpPr>
            <a:spLocks noChangeArrowheads="1"/>
          </p:cNvSpPr>
          <p:nvPr/>
        </p:nvSpPr>
        <p:spPr bwMode="auto">
          <a:xfrm>
            <a:off x="2677434" y="5859414"/>
            <a:ext cx="1676400" cy="228600"/>
          </a:xfrm>
          <a:prstGeom prst="leftRightArrow">
            <a:avLst>
              <a:gd name="adj1" fmla="val 50000"/>
              <a:gd name="adj2" fmla="val 146667"/>
            </a:avLst>
          </a:prstGeom>
          <a:solidFill>
            <a:srgbClr val="FF5050"/>
          </a:solidFill>
          <a:ln w="9525">
            <a:solidFill>
              <a:srgbClr val="0000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endParaRPr lang="zh-CN" altLang="en-US" sz="280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5" name="AutoShape 3"/>
          <p:cNvSpPr>
            <a:spLocks noChangeArrowheads="1"/>
          </p:cNvSpPr>
          <p:nvPr/>
        </p:nvSpPr>
        <p:spPr bwMode="auto">
          <a:xfrm>
            <a:off x="620034" y="4792614"/>
            <a:ext cx="5867400" cy="1143000"/>
          </a:xfrm>
          <a:prstGeom prst="downArrowCallout">
            <a:avLst>
              <a:gd name="adj1" fmla="val 37787"/>
              <a:gd name="adj2" fmla="val 55706"/>
              <a:gd name="adj3" fmla="val 23472"/>
              <a:gd name="adj4" fmla="val 66667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endParaRPr lang="zh-CN" altLang="en-US" sz="280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848634" y="4837064"/>
            <a:ext cx="5867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>
                <a:latin typeface="SimHei" charset="-122"/>
                <a:ea typeface="SimHei" charset="-122"/>
                <a:cs typeface="SimHei" charset="-122"/>
              </a:rPr>
              <a:t>在高能级上可看成能级连续分布</a:t>
            </a: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4353834" y="5787977"/>
            <a:ext cx="1235075" cy="528637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algn="ctr" eaLnBrk="1" hangingPunct="1"/>
            <a:r>
              <a:rPr lang="zh-CN" altLang="en-US" sz="2800" b="1">
                <a:latin typeface="SimHei" charset="-122"/>
                <a:ea typeface="SimHei" charset="-122"/>
                <a:cs typeface="SimHei" charset="-122"/>
              </a:rPr>
              <a:t>经典</a:t>
            </a:r>
          </a:p>
        </p:txBody>
      </p:sp>
      <p:sp>
        <p:nvSpPr>
          <p:cNvPr id="18" name="Text Box 17"/>
          <p:cNvSpPr txBox="1">
            <a:spLocks noChangeArrowheads="1"/>
          </p:cNvSpPr>
          <p:nvPr/>
        </p:nvSpPr>
        <p:spPr bwMode="auto">
          <a:xfrm>
            <a:off x="1305834" y="5783214"/>
            <a:ext cx="1428750" cy="528638"/>
          </a:xfrm>
          <a:prstGeom prst="rect">
            <a:avLst/>
          </a:prstGeom>
          <a:solidFill>
            <a:srgbClr val="00FF99"/>
          </a:solidFill>
          <a:ln w="9525">
            <a:solidFill>
              <a:srgbClr val="8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algn="ctr" eaLnBrk="1" hangingPunct="1"/>
            <a:r>
              <a:rPr lang="zh-CN" altLang="en-US" sz="2800" b="1">
                <a:solidFill>
                  <a:srgbClr val="800080"/>
                </a:solidFill>
                <a:latin typeface="SimHei" charset="-122"/>
                <a:ea typeface="SimHei" charset="-122"/>
                <a:cs typeface="SimHei" charset="-122"/>
              </a:rPr>
              <a:t>量子</a:t>
            </a:r>
          </a:p>
        </p:txBody>
      </p:sp>
      <p:sp>
        <p:nvSpPr>
          <p:cNvPr id="19" name="Text Box 18"/>
          <p:cNvSpPr txBox="1">
            <a:spLocks noChangeArrowheads="1"/>
          </p:cNvSpPr>
          <p:nvPr/>
        </p:nvSpPr>
        <p:spPr bwMode="auto">
          <a:xfrm>
            <a:off x="3071134" y="6011814"/>
            <a:ext cx="1282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>
                <a:latin typeface="SimHei" charset="-122"/>
                <a:ea typeface="SimHei" charset="-122"/>
                <a:cs typeface="SimHei" charset="-122"/>
              </a:rPr>
              <a:t>等价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208159" y="5133907"/>
            <a:ext cx="30572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  经典</a:t>
            </a:r>
            <a:r>
              <a:rPr lang="zh-CN" altLang="en-US" sz="28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力学是</a:t>
            </a:r>
            <a:endParaRPr lang="en-US" altLang="zh-CN" sz="28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28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量子力学的极限！</a:t>
            </a:r>
          </a:p>
        </p:txBody>
      </p:sp>
    </p:spTree>
    <p:extLst>
      <p:ext uri="{BB962C8B-B14F-4D97-AF65-F5344CB8AC3E}">
        <p14:creationId xmlns:p14="http://schemas.microsoft.com/office/powerpoint/2010/main" val="179672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 animBg="1"/>
      <p:bldP spid="15" grpId="0" animBg="1"/>
      <p:bldP spid="16" grpId="0" autoUpdateAnimBg="0"/>
      <p:bldP spid="17" grpId="0" animBg="1" autoUpdateAnimBg="0"/>
      <p:bldP spid="18" grpId="0" animBg="1" autoUpdateAnimBg="0"/>
      <p:bldP spid="19" grpId="0" autoUpdateAnimBg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0143" y="4974692"/>
            <a:ext cx="2429021" cy="59356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9663" y="3608462"/>
            <a:ext cx="2459502" cy="63236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6076" y="1983169"/>
            <a:ext cx="2448140" cy="61366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28645" y="289980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4.</a:t>
            </a:r>
            <a:r>
              <a:rPr lang="zh-CN" altLang="en-US" sz="28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粒子在势阱中不同位置出现的概率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7269578" y="163625"/>
                <a:ext cx="3591432" cy="127304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𝜓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𝑎</m:t>
                              </m:r>
                            </m:den>
                          </m:f>
                        </m:e>
                      </m:rad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578" y="163625"/>
                <a:ext cx="3591432" cy="127304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线箭头连接符 3"/>
          <p:cNvCxnSpPr/>
          <p:nvPr/>
        </p:nvCxnSpPr>
        <p:spPr>
          <a:xfrm>
            <a:off x="759662" y="6310044"/>
            <a:ext cx="29542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17879" y="6324112"/>
                <a:ext cx="314189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𝟎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879" y="6324112"/>
                <a:ext cx="314189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3499774" y="6310044"/>
                <a:ext cx="306173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𝒙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774" y="6310044"/>
                <a:ext cx="306173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038159" y="6310043"/>
                <a:ext cx="322204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𝒂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159" y="6310043"/>
                <a:ext cx="322204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线连接符 8"/>
          <p:cNvCxnSpPr>
            <a:stCxn id="5" idx="0"/>
          </p:cNvCxnSpPr>
          <p:nvPr/>
        </p:nvCxnSpPr>
        <p:spPr>
          <a:xfrm flipH="1" flipV="1">
            <a:off x="759662" y="1294230"/>
            <a:ext cx="0" cy="50298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 flipH="1" flipV="1">
            <a:off x="3221881" y="1294230"/>
            <a:ext cx="0" cy="50298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325312" y="5849239"/>
                <a:ext cx="434350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𝑬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312" y="5849239"/>
                <a:ext cx="434350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3889" r="-4167" b="-1666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308898" y="5101304"/>
                <a:ext cx="434350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𝑬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98" y="5101304"/>
                <a:ext cx="434350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14085" r="-5634" b="-1666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294832" y="3736738"/>
                <a:ext cx="434350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𝑬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32" y="3736738"/>
                <a:ext cx="434350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3889" r="-4167" b="-14754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307436" y="2107836"/>
                <a:ext cx="434350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𝑬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36" y="2107836"/>
                <a:ext cx="434350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13889" r="-4167" b="-1666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线连接符 15"/>
          <p:cNvCxnSpPr/>
          <p:nvPr/>
        </p:nvCxnSpPr>
        <p:spPr>
          <a:xfrm>
            <a:off x="759662" y="6064467"/>
            <a:ext cx="2448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/>
          <p:cNvCxnSpPr/>
          <p:nvPr/>
        </p:nvCxnSpPr>
        <p:spPr>
          <a:xfrm>
            <a:off x="774973" y="5287752"/>
            <a:ext cx="2448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/>
          <p:cNvCxnSpPr/>
          <p:nvPr/>
        </p:nvCxnSpPr>
        <p:spPr>
          <a:xfrm>
            <a:off x="774973" y="3940222"/>
            <a:ext cx="2448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/>
          <p:cNvCxnSpPr/>
          <p:nvPr/>
        </p:nvCxnSpPr>
        <p:spPr>
          <a:xfrm>
            <a:off x="774973" y="2291959"/>
            <a:ext cx="2448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9662" y="5817602"/>
            <a:ext cx="2459502" cy="2462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3713877" y="5427300"/>
                <a:ext cx="3368294" cy="127304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𝜓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𝑎</m:t>
                              </m:r>
                            </m:den>
                          </m:f>
                        </m:e>
                      </m:rad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3877" y="5427300"/>
                <a:ext cx="3368294" cy="1273041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3713877" y="1740109"/>
                <a:ext cx="3564117" cy="127304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𝜓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𝑎</m:t>
                              </m:r>
                            </m:den>
                          </m:f>
                        </m:e>
                      </m:rad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4</m:t>
                                  </m:r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3877" y="1740109"/>
                <a:ext cx="3564117" cy="1273041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3713877" y="2981853"/>
                <a:ext cx="3564117" cy="127304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𝜓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𝑎</m:t>
                              </m:r>
                            </m:den>
                          </m:f>
                        </m:e>
                      </m:rad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3</m:t>
                                  </m:r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3877" y="2981853"/>
                <a:ext cx="3564117" cy="1273041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3713877" y="4225731"/>
                <a:ext cx="3564117" cy="127304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𝜓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𝑎</m:t>
                              </m:r>
                            </m:den>
                          </m:f>
                        </m:e>
                      </m:rad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3877" y="4225731"/>
                <a:ext cx="3564117" cy="1273041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线箭头连接符 28"/>
          <p:cNvCxnSpPr/>
          <p:nvPr/>
        </p:nvCxnSpPr>
        <p:spPr>
          <a:xfrm>
            <a:off x="7954367" y="6310044"/>
            <a:ext cx="29542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7812584" y="6324112"/>
                <a:ext cx="314189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𝟎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584" y="6324112"/>
                <a:ext cx="314189" cy="430887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10694479" y="6310044"/>
                <a:ext cx="306173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𝒙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4479" y="6310044"/>
                <a:ext cx="306173" cy="430887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10232864" y="6310043"/>
                <a:ext cx="322204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𝒂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2864" y="6310043"/>
                <a:ext cx="322204" cy="430887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线连接符 32"/>
          <p:cNvCxnSpPr>
            <a:stCxn id="32" idx="0"/>
          </p:cNvCxnSpPr>
          <p:nvPr/>
        </p:nvCxnSpPr>
        <p:spPr>
          <a:xfrm flipH="1" flipV="1">
            <a:off x="7954367" y="1294230"/>
            <a:ext cx="0" cy="50298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/>
          <p:cNvCxnSpPr/>
          <p:nvPr/>
        </p:nvCxnSpPr>
        <p:spPr>
          <a:xfrm flipH="1" flipV="1">
            <a:off x="10416586" y="1294230"/>
            <a:ext cx="0" cy="50298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/>
          <p:cNvCxnSpPr/>
          <p:nvPr/>
        </p:nvCxnSpPr>
        <p:spPr>
          <a:xfrm>
            <a:off x="7969678" y="6063823"/>
            <a:ext cx="2448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/>
          <p:cNvCxnSpPr/>
          <p:nvPr/>
        </p:nvCxnSpPr>
        <p:spPr>
          <a:xfrm>
            <a:off x="7969678" y="5287752"/>
            <a:ext cx="2448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/>
          <p:cNvCxnSpPr/>
          <p:nvPr/>
        </p:nvCxnSpPr>
        <p:spPr>
          <a:xfrm>
            <a:off x="7969678" y="3940222"/>
            <a:ext cx="2448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37"/>
          <p:cNvCxnSpPr/>
          <p:nvPr/>
        </p:nvCxnSpPr>
        <p:spPr>
          <a:xfrm>
            <a:off x="7969678" y="2291959"/>
            <a:ext cx="2448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4055565" y="835124"/>
                <a:ext cx="2698175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𝒏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+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𝟏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个节点，</a:t>
                </a:r>
                <a:endParaRPr lang="en-US" altLang="zh-CN" sz="28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稳定的驻波能级</a:t>
                </a:r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565" y="835124"/>
                <a:ext cx="2698175" cy="954107"/>
              </a:xfrm>
              <a:prstGeom prst="rect">
                <a:avLst/>
              </a:prstGeom>
              <a:blipFill rotWithShape="0">
                <a:blip r:embed="rId21"/>
                <a:stretch>
                  <a:fillRect l="-4515" t="-8280" r="-3160" b="-165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1366998" y="1847857"/>
                <a:ext cx="1013867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𝒏</m:t>
                      </m:r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𝟒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998" y="1847857"/>
                <a:ext cx="1013867" cy="430887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1411151" y="5602178"/>
                <a:ext cx="1013867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𝒏</m:t>
                      </m:r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𝟏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151" y="5602178"/>
                <a:ext cx="1013867" cy="430887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1409535" y="4813770"/>
                <a:ext cx="1013867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𝒏</m:t>
                      </m:r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𝟐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535" y="4813770"/>
                <a:ext cx="1013867" cy="430887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/>
              <p:cNvSpPr txBox="1"/>
              <p:nvPr/>
            </p:nvSpPr>
            <p:spPr>
              <a:xfrm>
                <a:off x="1435381" y="3450230"/>
                <a:ext cx="1013867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𝒏</m:t>
                      </m:r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𝟑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381" y="3450230"/>
                <a:ext cx="1013867" cy="430887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图片 47"/>
          <p:cNvPicPr>
            <a:picLocks noChangeAspect="1"/>
          </p:cNvPicPr>
          <p:nvPr/>
        </p:nvPicPr>
        <p:blipFill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V="1">
            <a:off x="7969679" y="5647004"/>
            <a:ext cx="2446907" cy="41681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V="1">
            <a:off x="7969677" y="4716293"/>
            <a:ext cx="2439253" cy="588426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V="1">
            <a:off x="7939056" y="3344065"/>
            <a:ext cx="2477529" cy="612604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55609" y="1740109"/>
            <a:ext cx="2463393" cy="573959"/>
          </a:xfrm>
          <a:prstGeom prst="rect">
            <a:avLst/>
          </a:prstGeom>
        </p:spPr>
      </p:pic>
      <p:cxnSp>
        <p:nvCxnSpPr>
          <p:cNvPr id="53" name="直线连接符 52"/>
          <p:cNvCxnSpPr>
            <a:stCxn id="48" idx="2"/>
            <a:endCxn id="48" idx="0"/>
          </p:cNvCxnSpPr>
          <p:nvPr/>
        </p:nvCxnSpPr>
        <p:spPr>
          <a:xfrm>
            <a:off x="9193133" y="5647004"/>
            <a:ext cx="0" cy="416815"/>
          </a:xfrm>
          <a:prstGeom prst="line">
            <a:avLst/>
          </a:prstGeom>
          <a:ln w="31750">
            <a:solidFill>
              <a:srgbClr val="00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/>
              <p:cNvSpPr txBox="1"/>
              <p:nvPr/>
            </p:nvSpPr>
            <p:spPr>
              <a:xfrm>
                <a:off x="8911603" y="6385002"/>
                <a:ext cx="610745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𝒂</m:t>
                      </m:r>
                      <m:r>
                        <a:rPr kumimoji="1" lang="en-US" altLang="zh-CN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/</m:t>
                      </m:r>
                      <m:r>
                        <a:rPr kumimoji="1" lang="en-US" altLang="zh-CN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𝟐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1603" y="6385002"/>
                <a:ext cx="610745" cy="369332"/>
              </a:xfrm>
              <a:prstGeom prst="rect">
                <a:avLst/>
              </a:prstGeom>
              <a:blipFill rotWithShape="0">
                <a:blip r:embed="rId30"/>
                <a:stretch>
                  <a:fillRect l="-6000" r="-10000" b="-31148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直线连接符 54"/>
          <p:cNvCxnSpPr/>
          <p:nvPr/>
        </p:nvCxnSpPr>
        <p:spPr>
          <a:xfrm>
            <a:off x="8587153" y="4742629"/>
            <a:ext cx="0" cy="562090"/>
          </a:xfrm>
          <a:prstGeom prst="line">
            <a:avLst/>
          </a:prstGeom>
          <a:ln w="31750">
            <a:solidFill>
              <a:srgbClr val="00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/>
              <p:cNvSpPr txBox="1"/>
              <p:nvPr/>
            </p:nvSpPr>
            <p:spPr>
              <a:xfrm>
                <a:off x="8298727" y="5323422"/>
                <a:ext cx="610745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𝒂</m:t>
                      </m:r>
                      <m:r>
                        <a:rPr kumimoji="1" lang="en-US" altLang="zh-CN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/</m:t>
                      </m:r>
                      <m:r>
                        <a:rPr kumimoji="1" lang="en-US" altLang="zh-CN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𝟒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56" name="文本框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8727" y="5323422"/>
                <a:ext cx="610745" cy="369332"/>
              </a:xfrm>
              <a:prstGeom prst="rect">
                <a:avLst/>
              </a:prstGeom>
              <a:blipFill rotWithShape="0">
                <a:blip r:embed="rId31"/>
                <a:stretch>
                  <a:fillRect l="-5941" r="-8911" b="-31148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直线连接符 57"/>
          <p:cNvCxnSpPr/>
          <p:nvPr/>
        </p:nvCxnSpPr>
        <p:spPr>
          <a:xfrm>
            <a:off x="9789478" y="4740144"/>
            <a:ext cx="0" cy="562090"/>
          </a:xfrm>
          <a:prstGeom prst="line">
            <a:avLst/>
          </a:prstGeom>
          <a:ln w="31750">
            <a:solidFill>
              <a:srgbClr val="00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/>
              <p:cNvSpPr txBox="1"/>
              <p:nvPr/>
            </p:nvSpPr>
            <p:spPr>
              <a:xfrm>
                <a:off x="9402576" y="5306869"/>
                <a:ext cx="795089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𝟑</m:t>
                      </m:r>
                      <m:r>
                        <a:rPr kumimoji="1" lang="en-US" altLang="zh-CN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𝒂</m:t>
                      </m:r>
                      <m:r>
                        <a:rPr kumimoji="1" lang="en-US" altLang="zh-CN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/</m:t>
                      </m:r>
                      <m:r>
                        <a:rPr kumimoji="1" lang="en-US" altLang="zh-CN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𝟒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576" y="5306869"/>
                <a:ext cx="795089" cy="369332"/>
              </a:xfrm>
              <a:prstGeom prst="rect">
                <a:avLst/>
              </a:prstGeom>
              <a:blipFill rotWithShape="0">
                <a:blip r:embed="rId32"/>
                <a:stretch>
                  <a:fillRect l="-7634" r="-6870" b="-33333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直线连接符 59"/>
          <p:cNvCxnSpPr/>
          <p:nvPr/>
        </p:nvCxnSpPr>
        <p:spPr>
          <a:xfrm>
            <a:off x="10000743" y="3384904"/>
            <a:ext cx="0" cy="562090"/>
          </a:xfrm>
          <a:prstGeom prst="line">
            <a:avLst/>
          </a:prstGeom>
          <a:ln w="31750">
            <a:solidFill>
              <a:srgbClr val="00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/>
              <p:cNvSpPr txBox="1"/>
              <p:nvPr/>
            </p:nvSpPr>
            <p:spPr>
              <a:xfrm>
                <a:off x="9684181" y="3965697"/>
                <a:ext cx="662040" cy="30777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𝟓</m:t>
                      </m:r>
                      <m:r>
                        <a:rPr kumimoji="1" lang="en-US" altLang="zh-CN" sz="20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𝒂</m:t>
                      </m:r>
                      <m:r>
                        <a:rPr kumimoji="1" lang="en-US" altLang="zh-CN" sz="20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/</m:t>
                      </m:r>
                      <m:r>
                        <a:rPr kumimoji="1" lang="en-US" altLang="zh-CN" sz="20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𝟔</m:t>
                      </m:r>
                    </m:oMath>
                  </m:oMathPara>
                </a14:m>
                <a:endParaRPr kumimoji="1" lang="zh-CN" altLang="en-US" sz="2000" b="1" dirty="0"/>
              </a:p>
            </p:txBody>
          </p:sp>
        </mc:Choice>
        <mc:Fallback xmlns="">
          <p:sp>
            <p:nvSpPr>
              <p:cNvPr id="61" name="文本框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181" y="3965697"/>
                <a:ext cx="662040" cy="307777"/>
              </a:xfrm>
              <a:prstGeom prst="rect">
                <a:avLst/>
              </a:prstGeom>
              <a:blipFill rotWithShape="0">
                <a:blip r:embed="rId33"/>
                <a:stretch>
                  <a:fillRect l="-9259" r="-9259" b="-3400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直线连接符 61"/>
          <p:cNvCxnSpPr/>
          <p:nvPr/>
        </p:nvCxnSpPr>
        <p:spPr>
          <a:xfrm>
            <a:off x="8352477" y="3368488"/>
            <a:ext cx="0" cy="562090"/>
          </a:xfrm>
          <a:prstGeom prst="line">
            <a:avLst/>
          </a:prstGeom>
          <a:ln w="31750">
            <a:solidFill>
              <a:srgbClr val="00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/>
              <p:cNvSpPr txBox="1"/>
              <p:nvPr/>
            </p:nvSpPr>
            <p:spPr>
              <a:xfrm>
                <a:off x="8092187" y="3949281"/>
                <a:ext cx="508152" cy="30777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𝒂</m:t>
                      </m:r>
                      <m:r>
                        <a:rPr kumimoji="1" lang="en-US" altLang="zh-CN" sz="20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/</m:t>
                      </m:r>
                      <m:r>
                        <a:rPr kumimoji="1" lang="en-US" altLang="zh-CN" sz="20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𝟔</m:t>
                      </m:r>
                    </m:oMath>
                  </m:oMathPara>
                </a14:m>
                <a:endParaRPr kumimoji="1" lang="zh-CN" altLang="en-US" sz="2000" b="1" dirty="0"/>
              </a:p>
            </p:txBody>
          </p:sp>
        </mc:Choice>
        <mc:Fallback xmlns="">
          <p:sp>
            <p:nvSpPr>
              <p:cNvPr id="63" name="文本框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187" y="3949281"/>
                <a:ext cx="508152" cy="307777"/>
              </a:xfrm>
              <a:prstGeom prst="rect">
                <a:avLst/>
              </a:prstGeom>
              <a:blipFill rotWithShape="0">
                <a:blip r:embed="rId34"/>
                <a:stretch>
                  <a:fillRect l="-5952" r="-10714" b="-3400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直线连接符 63"/>
          <p:cNvCxnSpPr/>
          <p:nvPr/>
        </p:nvCxnSpPr>
        <p:spPr>
          <a:xfrm>
            <a:off x="9166062" y="3380208"/>
            <a:ext cx="0" cy="562090"/>
          </a:xfrm>
          <a:prstGeom prst="line">
            <a:avLst/>
          </a:prstGeom>
          <a:ln w="31750">
            <a:solidFill>
              <a:srgbClr val="00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/>
              <p:cNvSpPr txBox="1"/>
              <p:nvPr/>
            </p:nvSpPr>
            <p:spPr>
              <a:xfrm>
                <a:off x="8849500" y="3961001"/>
                <a:ext cx="662041" cy="30777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𝟑</m:t>
                      </m:r>
                      <m:r>
                        <a:rPr kumimoji="1" lang="en-US" altLang="zh-CN" sz="20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𝒂</m:t>
                      </m:r>
                      <m:r>
                        <a:rPr kumimoji="1" lang="en-US" altLang="zh-CN" sz="20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/</m:t>
                      </m:r>
                      <m:r>
                        <a:rPr kumimoji="1" lang="en-US" altLang="zh-CN" sz="20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𝟔</m:t>
                      </m:r>
                    </m:oMath>
                  </m:oMathPara>
                </a14:m>
                <a:endParaRPr kumimoji="1" lang="zh-CN" altLang="en-US" sz="2000" b="1" dirty="0"/>
              </a:p>
            </p:txBody>
          </p:sp>
        </mc:Choice>
        <mc:Fallback xmlns="">
          <p:sp>
            <p:nvSpPr>
              <p:cNvPr id="65" name="文本框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500" y="3961001"/>
                <a:ext cx="662041" cy="307777"/>
              </a:xfrm>
              <a:prstGeom prst="rect">
                <a:avLst/>
              </a:prstGeom>
              <a:blipFill rotWithShape="0">
                <a:blip r:embed="rId35"/>
                <a:stretch>
                  <a:fillRect l="-8333" r="-9259" b="-3400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线连接符 65"/>
          <p:cNvCxnSpPr/>
          <p:nvPr/>
        </p:nvCxnSpPr>
        <p:spPr>
          <a:xfrm>
            <a:off x="8265321" y="1746401"/>
            <a:ext cx="0" cy="562090"/>
          </a:xfrm>
          <a:prstGeom prst="line">
            <a:avLst/>
          </a:prstGeom>
          <a:ln w="31750">
            <a:solidFill>
              <a:srgbClr val="00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/>
              <p:cNvSpPr txBox="1"/>
              <p:nvPr/>
            </p:nvSpPr>
            <p:spPr>
              <a:xfrm>
                <a:off x="7990963" y="2327194"/>
                <a:ext cx="508152" cy="30777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𝒂</m:t>
                      </m:r>
                      <m:r>
                        <a:rPr kumimoji="1" lang="en-US" altLang="zh-CN" sz="20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/</m:t>
                      </m:r>
                      <m:r>
                        <a:rPr kumimoji="1" lang="en-US" altLang="zh-CN" sz="20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𝟖</m:t>
                      </m:r>
                    </m:oMath>
                  </m:oMathPara>
                </a14:m>
                <a:endParaRPr kumimoji="1" lang="zh-CN" altLang="en-US" sz="2000" b="1" dirty="0"/>
              </a:p>
            </p:txBody>
          </p:sp>
        </mc:Choice>
        <mc:Fallback xmlns="">
          <p:sp>
            <p:nvSpPr>
              <p:cNvPr id="67" name="文本框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963" y="2327194"/>
                <a:ext cx="508152" cy="307777"/>
              </a:xfrm>
              <a:prstGeom prst="rect">
                <a:avLst/>
              </a:prstGeom>
              <a:blipFill rotWithShape="0">
                <a:blip r:embed="rId36"/>
                <a:stretch>
                  <a:fillRect l="-6024" r="-12048" b="-3400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直线连接符 67"/>
          <p:cNvCxnSpPr/>
          <p:nvPr/>
        </p:nvCxnSpPr>
        <p:spPr>
          <a:xfrm>
            <a:off x="8896025" y="1772189"/>
            <a:ext cx="0" cy="562090"/>
          </a:xfrm>
          <a:prstGeom prst="line">
            <a:avLst/>
          </a:prstGeom>
          <a:ln w="31750">
            <a:solidFill>
              <a:srgbClr val="00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/>
              <p:cNvSpPr txBox="1"/>
              <p:nvPr/>
            </p:nvSpPr>
            <p:spPr>
              <a:xfrm>
                <a:off x="8537259" y="2324846"/>
                <a:ext cx="662041" cy="30777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𝟑</m:t>
                      </m:r>
                      <m:r>
                        <a:rPr kumimoji="1" lang="en-US" altLang="zh-CN" sz="20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𝒂</m:t>
                      </m:r>
                      <m:r>
                        <a:rPr kumimoji="1" lang="en-US" altLang="zh-CN" sz="20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/</m:t>
                      </m:r>
                      <m:r>
                        <a:rPr kumimoji="1" lang="en-US" altLang="zh-CN" sz="20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𝟖</m:t>
                      </m:r>
                    </m:oMath>
                  </m:oMathPara>
                </a14:m>
                <a:endParaRPr kumimoji="1" lang="zh-CN" altLang="en-US" sz="2000" b="1" dirty="0"/>
              </a:p>
            </p:txBody>
          </p:sp>
        </mc:Choice>
        <mc:Fallback xmlns="">
          <p:sp>
            <p:nvSpPr>
              <p:cNvPr id="69" name="文本框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259" y="2324846"/>
                <a:ext cx="662041" cy="307777"/>
              </a:xfrm>
              <a:prstGeom prst="rect">
                <a:avLst/>
              </a:prstGeom>
              <a:blipFill rotWithShape="0">
                <a:blip r:embed="rId37"/>
                <a:stretch>
                  <a:fillRect l="-8257" r="-8257" b="-33333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直线连接符 69"/>
          <p:cNvCxnSpPr/>
          <p:nvPr/>
        </p:nvCxnSpPr>
        <p:spPr>
          <a:xfrm>
            <a:off x="9500934" y="1758121"/>
            <a:ext cx="0" cy="562090"/>
          </a:xfrm>
          <a:prstGeom prst="line">
            <a:avLst/>
          </a:prstGeom>
          <a:ln w="31750">
            <a:solidFill>
              <a:srgbClr val="00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/>
              <p:cNvSpPr txBox="1"/>
              <p:nvPr/>
            </p:nvSpPr>
            <p:spPr>
              <a:xfrm>
                <a:off x="9170304" y="2324846"/>
                <a:ext cx="662041" cy="30777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𝟓</m:t>
                      </m:r>
                      <m:r>
                        <a:rPr kumimoji="1" lang="en-US" altLang="zh-CN" sz="20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𝒂</m:t>
                      </m:r>
                      <m:r>
                        <a:rPr kumimoji="1" lang="en-US" altLang="zh-CN" sz="20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/</m:t>
                      </m:r>
                      <m:r>
                        <a:rPr kumimoji="1" lang="en-US" altLang="zh-CN" sz="20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𝟖</m:t>
                      </m:r>
                    </m:oMath>
                  </m:oMathPara>
                </a14:m>
                <a:endParaRPr kumimoji="1" lang="zh-CN" altLang="en-US" sz="2000" b="1" dirty="0"/>
              </a:p>
            </p:txBody>
          </p:sp>
        </mc:Choice>
        <mc:Fallback xmlns="">
          <p:sp>
            <p:nvSpPr>
              <p:cNvPr id="71" name="文本框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304" y="2324846"/>
                <a:ext cx="662041" cy="307777"/>
              </a:xfrm>
              <a:prstGeom prst="rect">
                <a:avLst/>
              </a:prstGeom>
              <a:blipFill rotWithShape="0">
                <a:blip r:embed="rId38"/>
                <a:stretch>
                  <a:fillRect l="-8257" r="-8257" b="-33333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直线连接符 71"/>
          <p:cNvCxnSpPr/>
          <p:nvPr/>
        </p:nvCxnSpPr>
        <p:spPr>
          <a:xfrm>
            <a:off x="10131638" y="1783909"/>
            <a:ext cx="0" cy="562090"/>
          </a:xfrm>
          <a:prstGeom prst="line">
            <a:avLst/>
          </a:prstGeom>
          <a:ln w="31750">
            <a:solidFill>
              <a:srgbClr val="00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/>
              <p:cNvSpPr txBox="1"/>
              <p:nvPr/>
            </p:nvSpPr>
            <p:spPr>
              <a:xfrm>
                <a:off x="9786940" y="2322498"/>
                <a:ext cx="662041" cy="30777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𝟕</m:t>
                      </m:r>
                      <m:r>
                        <a:rPr kumimoji="1" lang="en-US" altLang="zh-CN" sz="20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𝒂</m:t>
                      </m:r>
                      <m:r>
                        <a:rPr kumimoji="1" lang="en-US" altLang="zh-CN" sz="20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/</m:t>
                      </m:r>
                      <m:r>
                        <a:rPr kumimoji="1" lang="en-US" altLang="zh-CN" sz="20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𝟖</m:t>
                      </m:r>
                    </m:oMath>
                  </m:oMathPara>
                </a14:m>
                <a:endParaRPr kumimoji="1" lang="zh-CN" altLang="en-US" sz="2000" b="1" dirty="0"/>
              </a:p>
            </p:txBody>
          </p:sp>
        </mc:Choice>
        <mc:Fallback xmlns="">
          <p:sp>
            <p:nvSpPr>
              <p:cNvPr id="73" name="文本框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6940" y="2322498"/>
                <a:ext cx="662041" cy="307777"/>
              </a:xfrm>
              <a:prstGeom prst="rect">
                <a:avLst/>
              </a:prstGeom>
              <a:blipFill rotWithShape="0">
                <a:blip r:embed="rId39"/>
                <a:stretch>
                  <a:fillRect l="-7339" r="-8257" b="-3400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9462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1" grpId="0"/>
      <p:bldP spid="12" grpId="0"/>
      <p:bldP spid="13" grpId="0"/>
      <p:bldP spid="14" grpId="0"/>
      <p:bldP spid="25" grpId="0"/>
      <p:bldP spid="26" grpId="0"/>
      <p:bldP spid="27" grpId="0"/>
      <p:bldP spid="28" grpId="0"/>
      <p:bldP spid="30" grpId="0"/>
      <p:bldP spid="31" grpId="0"/>
      <p:bldP spid="32" grpId="0"/>
      <p:bldP spid="43" grpId="0"/>
      <p:bldP spid="44" grpId="0"/>
      <p:bldP spid="45" grpId="0"/>
      <p:bldP spid="46" grpId="0"/>
      <p:bldP spid="47" grpId="0"/>
      <p:bldP spid="54" grpId="0"/>
      <p:bldP spid="56" grpId="0"/>
      <p:bldP spid="59" grpId="0"/>
      <p:bldP spid="61" grpId="0"/>
      <p:bldP spid="63" grpId="0"/>
      <p:bldP spid="65" grpId="0"/>
      <p:bldP spid="67" grpId="0"/>
      <p:bldP spid="69" grpId="0"/>
      <p:bldP spid="71" grpId="0"/>
      <p:bldP spid="7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64369" y="4708983"/>
            <a:ext cx="5458264" cy="70776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28645" y="28998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说明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28645" y="874755"/>
                <a:ext cx="11469807" cy="20621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1).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粒子被限制在势阱中，它的状态被称为束缚态。从物理意义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   上理解束缚定态方程的解，是一些</a:t>
                </a:r>
                <a:r>
                  <a:rPr lang="zh-CN" altLang="en-US" sz="3200" b="1" dirty="0">
                    <a:solidFill>
                      <a:srgbClr val="FF0000"/>
                    </a:solidFill>
                    <a:latin typeface="SimHei" charset="-122"/>
                    <a:ea typeface="SimHei" charset="-122"/>
                    <a:cs typeface="SimHei" charset="-122"/>
                  </a:rPr>
                  <a:t>驻波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。这些驻波波形形象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   的表示出，处在某个能量状态的粒子在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𝟎</m:t>
                    </m:r>
                    <m:r>
                      <a:rPr lang="en-US" altLang="zh-CN" sz="3200" b="1" i="1" smtClean="0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&lt;</m:t>
                    </m:r>
                    <m:r>
                      <a:rPr lang="en-US" altLang="zh-CN" sz="3200" b="1" i="1" smtClean="0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𝒙</m:t>
                    </m:r>
                    <m:r>
                      <a:rPr lang="en-US" altLang="zh-CN" sz="3200" b="1" i="1" smtClean="0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&lt;</m:t>
                    </m:r>
                    <m:r>
                      <a:rPr lang="en-US" altLang="zh-CN" sz="3200" b="1" i="1" smtClean="0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𝒂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范围内哪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   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些地方出现的几率</a:t>
                </a:r>
                <a:r>
                  <a:rPr lang="zh-CN" altLang="en-US" sz="3200" b="1" dirty="0">
                    <a:solidFill>
                      <a:srgbClr val="FF0000"/>
                    </a:solidFill>
                    <a:latin typeface="SimHei" charset="-122"/>
                    <a:ea typeface="SimHei" charset="-122"/>
                    <a:cs typeface="SimHei" charset="-122"/>
                  </a:rPr>
                  <a:t>最大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，</a:t>
                </a:r>
                <a:r>
                  <a:rPr lang="zh-CN" altLang="en-US" sz="3200" b="1" dirty="0">
                    <a:solidFill>
                      <a:srgbClr val="FF0000"/>
                    </a:solidFill>
                    <a:latin typeface="SimHei" charset="-122"/>
                    <a:ea typeface="SimHei" charset="-122"/>
                    <a:cs typeface="SimHei" charset="-122"/>
                  </a:rPr>
                  <a:t>最小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45" y="874755"/>
                <a:ext cx="11469807" cy="2062103"/>
              </a:xfrm>
              <a:prstGeom prst="rect">
                <a:avLst/>
              </a:prstGeom>
              <a:blipFill rotWithShape="0">
                <a:blip r:embed="rId3"/>
                <a:stretch>
                  <a:fillRect l="-1328" t="-3835" r="-531" b="-85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428645" y="2936858"/>
            <a:ext cx="1105943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2).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束缚定态能级的高低，由驻波的半波数来定，半波数越多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   </a:t>
            </a:r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(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驻波波长越短</a:t>
            </a:r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)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，对应粒子的能级越高。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428645" y="4004939"/>
                <a:ext cx="11504688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3).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𝒏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个能级，波函数在总区间内有个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𝒏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+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𝟏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节点，节点处出现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   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粒子的几率为零。</a:t>
                </a: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45" y="4004939"/>
                <a:ext cx="11504688" cy="1077218"/>
              </a:xfrm>
              <a:prstGeom prst="rect">
                <a:avLst/>
              </a:prstGeom>
              <a:blipFill rotWithShape="0">
                <a:blip r:embed="rId4"/>
                <a:stretch>
                  <a:fillRect l="-1324" t="-9040" r="-477" b="-17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871405" y="5068089"/>
                <a:ext cx="1817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例：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𝒏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𝟖</m:t>
                    </m:r>
                  </m:oMath>
                </a14:m>
                <a:endParaRPr lang="zh-CN" altLang="en-US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405" y="5068089"/>
                <a:ext cx="1817292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7047" t="-13953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线连接符 9"/>
          <p:cNvCxnSpPr/>
          <p:nvPr/>
        </p:nvCxnSpPr>
        <p:spPr>
          <a:xfrm>
            <a:off x="5064369" y="5416744"/>
            <a:ext cx="54582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4753780" y="5180200"/>
                <a:ext cx="314189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𝟎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780" y="5180200"/>
                <a:ext cx="314189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0564837" y="5137995"/>
                <a:ext cx="322204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𝒂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4837" y="5137995"/>
                <a:ext cx="322204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428645" y="5561812"/>
                <a:ext cx="85543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4).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𝒏</m:t>
                    </m:r>
                    <m:r>
                      <a:rPr lang="is-I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→∞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时，粒子在各处出现的几率相同。</a:t>
                </a: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45" y="5561812"/>
                <a:ext cx="8554329" cy="584775"/>
              </a:xfrm>
              <a:prstGeom prst="rect">
                <a:avLst/>
              </a:prstGeom>
              <a:blipFill rotWithShape="0">
                <a:blip r:embed="rId8"/>
                <a:stretch>
                  <a:fillRect l="-1781" t="-16667" r="-1068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2219239" y="6125499"/>
                <a:ext cx="77132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---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量子化消失</a:t>
                </a:r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𝑬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𝒏</m:t>
                        </m:r>
                      </m:sub>
                    </m:sSub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𝑬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能级连成一片</a:t>
                </a:r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)</a:t>
                </a:r>
                <a:endParaRPr lang="zh-CN" altLang="en-US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239" y="6125499"/>
                <a:ext cx="7713202" cy="584775"/>
              </a:xfrm>
              <a:prstGeom prst="rect">
                <a:avLst/>
              </a:prstGeom>
              <a:blipFill rotWithShape="0">
                <a:blip r:embed="rId9"/>
                <a:stretch>
                  <a:fillRect l="-1976" t="-1666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709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13" grpId="0"/>
      <p:bldP spid="14" grpId="0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5755193" y="319612"/>
                <a:ext cx="5756769" cy="98815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𝑖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ℏ</m:t>
                      </m:r>
                      <m:f>
                        <m:f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kumimoji="1" lang="mr-IN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den>
                      </m:f>
                      <m:r>
                        <a:rPr kumimoji="1" lang="el-GR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𝛹</m:t>
                      </m:r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32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mr-IN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l-GR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𝛹</m:t>
                      </m:r>
                      <m:d>
                        <m:d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193" y="319612"/>
                <a:ext cx="5756769" cy="98815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/>
          <p:cNvSpPr txBox="1"/>
          <p:nvPr/>
        </p:nvSpPr>
        <p:spPr>
          <a:xfrm>
            <a:off x="432888" y="521302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一维自由粒子的薛</a:t>
            </a:r>
            <a:r>
              <a:rPr lang="zh-CN" altLang="en-US" sz="3200" b="1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定谔方程</a:t>
            </a:r>
            <a:endParaRPr lang="zh-CN" altLang="en-US" sz="3200" b="1" dirty="0">
              <a:solidFill>
                <a:srgbClr val="7030A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32888" y="1106077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根据粒子波函数的形式：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2810385" y="1634580"/>
                <a:ext cx="4253280" cy="758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𝛹</m:t>
                      </m:r>
                      <m:d>
                        <m:d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𝜓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ℏ</m:t>
                              </m:r>
                            </m:den>
                          </m:f>
                          <m:d>
                            <m:d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𝑝𝑥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385" y="1634580"/>
                <a:ext cx="4253280" cy="75815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728310" y="2410830"/>
                <a:ext cx="4233018" cy="9364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𝑖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ℏ</m:t>
                      </m:r>
                      <m:f>
                        <m:f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kumimoji="1" lang="mr-IN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den>
                      </m:f>
                      <m:r>
                        <a:rPr kumimoji="1" lang="el-GR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𝛹</m:t>
                      </m:r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32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2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𝑬</m:t>
                      </m:r>
                      <m:r>
                        <a:rPr kumimoji="1" lang="el-GR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𝛹</m:t>
                      </m:r>
                      <m:d>
                        <m:d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10" y="2410830"/>
                <a:ext cx="4233018" cy="9364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432888" y="3463810"/>
                <a:ext cx="4631396" cy="9364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𝑖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ℏ</m:t>
                      </m:r>
                      <m:f>
                        <m:f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kumimoji="1" lang="mr-IN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  <m:r>
                        <a:rPr kumimoji="1" lang="el-GR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𝛹</m:t>
                      </m:r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32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2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𝒑</m:t>
                      </m:r>
                      <m:r>
                        <a:rPr kumimoji="1" lang="el-GR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𝛹</m:t>
                      </m:r>
                      <m:d>
                        <m:d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88" y="3463810"/>
                <a:ext cx="4631396" cy="9364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6282760" y="2410830"/>
                <a:ext cx="1758751" cy="9364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𝐸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𝑖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ℏ</m:t>
                      </m:r>
                      <m:f>
                        <m:f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kumimoji="1" lang="mr-IN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760" y="2410830"/>
                <a:ext cx="1758751" cy="9364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/>
          <p:cNvSpPr txBox="1"/>
          <p:nvPr/>
        </p:nvSpPr>
        <p:spPr>
          <a:xfrm>
            <a:off x="8463195" y="258664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能量算符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6099880" y="3449742"/>
                <a:ext cx="2265556" cy="9364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</a:rPr>
                        <m:t>=−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𝑖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ℏ</m:t>
                      </m:r>
                      <m:f>
                        <m:f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kumimoji="1" lang="mr-IN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9880" y="3449742"/>
                <a:ext cx="2265556" cy="9364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8463195" y="3639627"/>
                <a:ext cx="288412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C0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𝒙</m:t>
                    </m:r>
                  </m:oMath>
                </a14:m>
                <a:r>
                  <a:rPr lang="zh-CN" altLang="en-US" sz="32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方向动量算符</a:t>
                </a: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195" y="3639627"/>
                <a:ext cx="2884123" cy="584775"/>
              </a:xfrm>
              <a:prstGeom prst="rect">
                <a:avLst/>
              </a:prstGeom>
              <a:blipFill rotWithShape="0">
                <a:blip r:embed="rId8"/>
                <a:stretch>
                  <a:fillRect t="-16667" r="-5074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432888" y="4502722"/>
                <a:ext cx="7364965" cy="104406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mr-IN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l-GR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𝛹</m:t>
                      </m:r>
                      <m:d>
                        <m:d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ℏ</m:t>
                              </m:r>
                              <m:f>
                                <m:fPr>
                                  <m:ctrlPr>
                                    <a:rPr kumimoji="1" lang="mr-IN" altLang="zh-CN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mr-IN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kumimoji="1" lang="mr-IN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l-GR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𝛹</m:t>
                      </m:r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88" y="4502722"/>
                <a:ext cx="7364965" cy="104406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7792153" y="4529936"/>
                <a:ext cx="2401427" cy="98815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kumimoji="1" lang="en-US" altLang="zh-CN" sz="32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den>
                      </m:f>
                      <m:r>
                        <a:rPr kumimoji="1" lang="el-GR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𝛹</m:t>
                      </m:r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153" y="4529936"/>
                <a:ext cx="2401427" cy="98815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744272" y="5649292"/>
                <a:ext cx="2778774" cy="98815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mr-IN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72" y="5649292"/>
                <a:ext cx="2778774" cy="98815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/>
          <p:cNvSpPr txBox="1"/>
          <p:nvPr/>
        </p:nvSpPr>
        <p:spPr>
          <a:xfrm>
            <a:off x="3682892" y="588737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动能算符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904933" y="5887376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对于自由粒子：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8947711" y="5951572"/>
                <a:ext cx="1360309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𝐸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7711" y="5951572"/>
                <a:ext cx="1360309" cy="49244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71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28645" y="289980"/>
                <a:ext cx="78037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例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1: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在宽度为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𝟐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𝒂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的一维无限深势阱中运动的电子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45" y="289980"/>
                <a:ext cx="7803739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1563" t="-15294" r="-312" b="-305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688422" y="1255700"/>
                <a:ext cx="1223476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800" i="1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8422" y="1255700"/>
                <a:ext cx="1223476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311155" y="1352138"/>
                <a:ext cx="1591397" cy="73789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den>
                          </m:f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155" y="1352138"/>
                <a:ext cx="1591397" cy="73789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4065169" y="822804"/>
                <a:ext cx="296555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169" y="822804"/>
                <a:ext cx="296555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585844" y="1533351"/>
                <a:ext cx="2141997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(0&lt;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&lt;2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844" y="1533351"/>
                <a:ext cx="2141997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5418234" y="813200"/>
                <a:ext cx="2477217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≤0,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≥2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234" y="813200"/>
                <a:ext cx="2477217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utoShape 2"/>
          <p:cNvSpPr>
            <a:spLocks/>
          </p:cNvSpPr>
          <p:nvPr/>
        </p:nvSpPr>
        <p:spPr bwMode="auto">
          <a:xfrm>
            <a:off x="3039769" y="920029"/>
            <a:ext cx="167666" cy="1100481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CC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428645" y="2089823"/>
                <a:ext cx="850104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求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(1)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系数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𝑨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；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(2)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基态能量；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(3)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基态德布罗意波长。</a:t>
                </a: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45" y="2089823"/>
                <a:ext cx="8501045" cy="523220"/>
              </a:xfrm>
              <a:prstGeom prst="rect">
                <a:avLst/>
              </a:prstGeom>
              <a:blipFill rotWithShape="0">
                <a:blip r:embed="rId8"/>
                <a:stretch>
                  <a:fillRect l="-1434" t="-15116" r="-215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428645" y="260463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解：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101550" y="2604636"/>
            <a:ext cx="323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SimHei" charset="-122"/>
                <a:ea typeface="SimHei" charset="-122"/>
                <a:cs typeface="SimHei" charset="-122"/>
              </a:rPr>
              <a:t>(1)</a:t>
            </a:r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根据归一化条件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786848" y="3127647"/>
                <a:ext cx="5086201" cy="968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is-IS" altLang="zh-CN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𝑎</m:t>
                          </m:r>
                        </m:sup>
                        <m:e>
                          <m:sSup>
                            <m:sSupPr>
                              <m:ctrlPr>
                                <a:rPr kumimoji="1" lang="is-I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is-I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800" b="0" i="0" smtClean="0">
                                  <a:latin typeface="Cambria Math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kumimoji="1" lang="mr-IN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kumimoji="1" lang="en-US" altLang="zh-CN" sz="2800" b="0" i="1" smtClean="0">
                          <a:latin typeface="Cambria Math" charset="0"/>
                        </a:rPr>
                        <m:t>𝑑𝑥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is-I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𝐴</m:t>
                          </m:r>
                        </m:e>
                        <m:sup>
                          <m:r>
                            <a:rPr kumimoji="1" lang="en-US" altLang="zh-CN" sz="28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800" b="0" i="1" smtClean="0">
                          <a:latin typeface="Cambria Math" charset="0"/>
                        </a:rPr>
                        <m:t>𝑎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48" y="3127647"/>
                <a:ext cx="5086201" cy="96879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右箭头 12"/>
          <p:cNvSpPr/>
          <p:nvPr/>
        </p:nvSpPr>
        <p:spPr>
          <a:xfrm>
            <a:off x="6026677" y="3500742"/>
            <a:ext cx="558915" cy="2507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6781869" y="3167048"/>
                <a:ext cx="1241173" cy="8899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</a:rPr>
                        <m:t>𝐴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69" y="3167048"/>
                <a:ext cx="1241173" cy="8899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536497" y="4101730"/>
            <a:ext cx="5750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SimHei" charset="-122"/>
                <a:ea typeface="SimHei" charset="-122"/>
                <a:cs typeface="SimHei" charset="-122"/>
              </a:rPr>
              <a:t>(2)</a:t>
            </a:r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将波函数代入到定态薛定谔方程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517152" y="4668463"/>
                <a:ext cx="5295232" cy="97212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𝐸</m:t>
                      </m:r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mr-IN" altLang="zh-CN" sz="2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mr-IN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mr-IN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𝑚</m:t>
                              </m:r>
                            </m:den>
                          </m:f>
                          <m:f>
                            <m:fPr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mr-IN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kumimoji="1" lang="mr-IN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𝑉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d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52" y="4668463"/>
                <a:ext cx="5295232" cy="97212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线连接符 17"/>
          <p:cNvCxnSpPr/>
          <p:nvPr/>
        </p:nvCxnSpPr>
        <p:spPr>
          <a:xfrm flipV="1">
            <a:off x="4093690" y="4839285"/>
            <a:ext cx="633046" cy="703384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5782452" y="4668463"/>
                <a:ext cx="2629822" cy="8645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kumimoji="1" lang="mr-IN" altLang="zh-CN" sz="2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28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mr-IN" altLang="zh-CN" sz="28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2452" y="4668463"/>
                <a:ext cx="2629822" cy="8645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右箭头 19"/>
          <p:cNvSpPr/>
          <p:nvPr/>
        </p:nvSpPr>
        <p:spPr>
          <a:xfrm>
            <a:off x="8467350" y="5058525"/>
            <a:ext cx="558915" cy="2507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9086211" y="4665956"/>
                <a:ext cx="1811650" cy="86459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2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mr-IN" altLang="zh-CN" sz="28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8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6211" y="4665956"/>
                <a:ext cx="1811650" cy="864596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/>
          <p:cNvSpPr txBox="1"/>
          <p:nvPr/>
        </p:nvSpPr>
        <p:spPr>
          <a:xfrm>
            <a:off x="536497" y="5852415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SimHei" charset="-122"/>
                <a:ea typeface="SimHei" charset="-122"/>
                <a:cs typeface="SimHei" charset="-122"/>
              </a:rPr>
              <a:t>(3)</a:t>
            </a:r>
            <a:endParaRPr lang="zh-CN" altLang="en-US" sz="2800" b="1" dirty="0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1376770" y="5706812"/>
                <a:ext cx="962058" cy="89056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770" y="5706812"/>
                <a:ext cx="962058" cy="890565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2380731" y="5714268"/>
                <a:ext cx="1602233" cy="99892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kumimoji="1" lang="en-US" altLang="zh-CN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731" y="5714268"/>
                <a:ext cx="1602233" cy="998928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4029364" y="5936650"/>
                <a:ext cx="873188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=4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364" y="5936650"/>
                <a:ext cx="873188" cy="430887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5649115" y="5726263"/>
                <a:ext cx="421301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基态对应着半波解，相应</a:t>
                </a:r>
                <a:endParaRPr lang="en-US" altLang="zh-CN" sz="2800" b="1" dirty="0">
                  <a:solidFill>
                    <a:srgbClr val="C0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的德布罗意波波长为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C0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𝟒</m:t>
                    </m:r>
                    <m:r>
                      <a:rPr lang="en-US" altLang="zh-CN" sz="2800" b="1" i="1" smtClean="0">
                        <a:solidFill>
                          <a:srgbClr val="C0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𝒂</m:t>
                    </m:r>
                  </m:oMath>
                </a14:m>
                <a:r>
                  <a:rPr lang="zh-CN" altLang="en-US" sz="28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115" y="5726263"/>
                <a:ext cx="4213013" cy="954107"/>
              </a:xfrm>
              <a:prstGeom prst="rect">
                <a:avLst/>
              </a:prstGeom>
              <a:blipFill rotWithShape="0">
                <a:blip r:embed="rId17"/>
                <a:stretch>
                  <a:fillRect l="-3039" t="-6369" r="-1447" b="-152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987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  <p:bldP spid="14" grpId="0"/>
      <p:bldP spid="15" grpId="0"/>
      <p:bldP spid="16" grpId="0"/>
      <p:bldP spid="19" grpId="0"/>
      <p:bldP spid="20" grpId="0" animBg="1"/>
      <p:bldP spid="21" grpId="0"/>
      <p:bldP spid="22" grpId="0"/>
      <p:bldP spid="23" grpId="0"/>
      <p:bldP spid="24" grpId="0"/>
      <p:bldP spid="25" grpId="0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28645" y="289980"/>
                <a:ext cx="78037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例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1: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在宽度为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𝟐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𝒂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的一维无限深势阱中运动的电子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45" y="289980"/>
                <a:ext cx="7803739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1563" t="-15294" r="-312" b="-305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688422" y="1255700"/>
                <a:ext cx="1223476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800" i="1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8422" y="1255700"/>
                <a:ext cx="1223476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311155" y="1352138"/>
                <a:ext cx="1591397" cy="73789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den>
                          </m:f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155" y="1352138"/>
                <a:ext cx="1591397" cy="73789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4065169" y="822804"/>
                <a:ext cx="296555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169" y="822804"/>
                <a:ext cx="296555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585844" y="1533351"/>
                <a:ext cx="1943224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(0&lt;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844" y="1533351"/>
                <a:ext cx="1943224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5418234" y="813200"/>
                <a:ext cx="2278444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≤0,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234" y="813200"/>
                <a:ext cx="2278444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utoShape 2"/>
          <p:cNvSpPr>
            <a:spLocks/>
          </p:cNvSpPr>
          <p:nvPr/>
        </p:nvSpPr>
        <p:spPr bwMode="auto">
          <a:xfrm>
            <a:off x="3039769" y="920029"/>
            <a:ext cx="167666" cy="1100481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CC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428645" y="2089823"/>
                <a:ext cx="1141607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求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(4)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𝒏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𝟐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时，几率密度最大的位置，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(5)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处在基态的粒子在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𝒂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/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𝟐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𝟑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𝒂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/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𝟐</m:t>
                    </m:r>
                  </m:oMath>
                </a14:m>
                <a:endParaRPr lang="en-US" altLang="zh-CN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范围内的几率。</a:t>
                </a: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45" y="2089823"/>
                <a:ext cx="11416074" cy="954107"/>
              </a:xfrm>
              <a:prstGeom prst="rect">
                <a:avLst/>
              </a:prstGeom>
              <a:blipFill rotWithShape="0">
                <a:blip r:embed="rId8"/>
                <a:stretch>
                  <a:fillRect l="-1068" t="-8333" b="-17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428645" y="299134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解：</a:t>
            </a:r>
            <a:endParaRPr lang="zh-CN" altLang="en-US" sz="28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01550" y="2991346"/>
            <a:ext cx="2159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SimHei" charset="-122"/>
                <a:ea typeface="SimHei" charset="-122"/>
                <a:cs typeface="SimHei" charset="-122"/>
              </a:rPr>
              <a:t>(4)</a:t>
            </a:r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几率密度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3383141" y="2813669"/>
                <a:ext cx="4988224" cy="80938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hr-HR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mr-IN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𝑎</m:t>
                          </m:r>
                        </m:den>
                      </m:f>
                      <m:sSup>
                        <m:sSup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</a:rPr>
                            <m:t>sin</m:t>
                          </m:r>
                        </m:e>
                        <m:sup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den>
                          </m:f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141" y="2813669"/>
                <a:ext cx="4988224" cy="80938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985661" y="3560552"/>
                <a:ext cx="1341328" cy="81804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𝑑𝑥</m:t>
                          </m:r>
                        </m:den>
                      </m:f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61" y="3560552"/>
                <a:ext cx="1341328" cy="81804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右箭头 13"/>
          <p:cNvSpPr/>
          <p:nvPr/>
        </p:nvSpPr>
        <p:spPr>
          <a:xfrm>
            <a:off x="2448996" y="3889666"/>
            <a:ext cx="558915" cy="2507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3190218" y="3560552"/>
                <a:ext cx="2749407" cy="81855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218" y="3560552"/>
                <a:ext cx="2749407" cy="81855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右箭头 15"/>
          <p:cNvSpPr/>
          <p:nvPr/>
        </p:nvSpPr>
        <p:spPr>
          <a:xfrm>
            <a:off x="6070265" y="3903733"/>
            <a:ext cx="558915" cy="2507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6802854" y="3569207"/>
                <a:ext cx="3900427" cy="80938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den>
                      </m:f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=0,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,2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,3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,4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,⋯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854" y="3569207"/>
                <a:ext cx="3900427" cy="80938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901013" y="4410514"/>
                <a:ext cx="2853538" cy="80663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=0,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,2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013" y="4410514"/>
                <a:ext cx="2853538" cy="806631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线连接符 18"/>
          <p:cNvCxnSpPr/>
          <p:nvPr/>
        </p:nvCxnSpPr>
        <p:spPr>
          <a:xfrm>
            <a:off x="1618081" y="4719049"/>
            <a:ext cx="196952" cy="373454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/>
          <p:cNvCxnSpPr/>
          <p:nvPr/>
        </p:nvCxnSpPr>
        <p:spPr>
          <a:xfrm>
            <a:off x="2364588" y="4719049"/>
            <a:ext cx="196952" cy="373454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/>
          <p:cNvCxnSpPr/>
          <p:nvPr/>
        </p:nvCxnSpPr>
        <p:spPr>
          <a:xfrm>
            <a:off x="3380814" y="4719048"/>
            <a:ext cx="196952" cy="373454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4361724" y="4410513"/>
                <a:ext cx="1577163" cy="80663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724" y="4410513"/>
                <a:ext cx="1577163" cy="806631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586498" y="5237443"/>
                <a:ext cx="74494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(5)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处在基态的粒子在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chemeClr val="tx1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𝒂</m:t>
                    </m:r>
                    <m:r>
                      <a:rPr lang="en-US" altLang="zh-CN" sz="2800" b="1" i="1">
                        <a:solidFill>
                          <a:schemeClr val="tx1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/</m:t>
                    </m:r>
                    <m:r>
                      <a:rPr lang="en-US" altLang="zh-CN" sz="2800" b="1" i="1">
                        <a:solidFill>
                          <a:schemeClr val="tx1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𝟐</m:t>
                    </m:r>
                    <m:r>
                      <a:rPr lang="en-US" altLang="zh-CN" sz="2800" b="1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altLang="zh-CN" sz="2800" b="1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𝟑</m:t>
                    </m:r>
                    <m:r>
                      <a:rPr lang="en-US" altLang="zh-CN" sz="2800" b="1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𝒂</m:t>
                    </m:r>
                    <m:r>
                      <a:rPr lang="en-US" altLang="zh-CN" sz="2800" b="1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/</m:t>
                    </m:r>
                    <m:r>
                      <a:rPr lang="en-US" altLang="zh-CN" sz="2800" b="1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𝟐</m:t>
                    </m:r>
                  </m:oMath>
                </a14:m>
                <a:r>
                  <a:rPr lang="zh-CN" altLang="en-US" sz="28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范围内的几率</a:t>
                </a: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98" y="5237443"/>
                <a:ext cx="7449475" cy="523220"/>
              </a:xfrm>
              <a:prstGeom prst="rect">
                <a:avLst/>
              </a:prstGeom>
              <a:blipFill rotWithShape="0">
                <a:blip r:embed="rId15"/>
                <a:stretch>
                  <a:fillRect l="-1637" t="-13953" r="-327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1293555" y="5715932"/>
                <a:ext cx="4313617" cy="10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</a:rPr>
                        <m:t>𝑊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trlPr>
                            <a:rPr kumimoji="1" lang="is-IS" altLang="zh-CN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8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/2</m:t>
                          </m:r>
                        </m:sub>
                        <m:sup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3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/2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80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𝑎</m:t>
                              </m:r>
                            </m:den>
                          </m:f>
                          <m:sSup>
                            <m:sSupPr>
                              <m:ctrlPr>
                                <a:rPr kumimoji="1" lang="is-I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800" b="0" i="0" smtClean="0">
                                  <a:latin typeface="Cambria Math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kumimoji="1" lang="mr-IN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kumimoji="1" lang="en-US" altLang="zh-CN" sz="2800" b="0" i="1" smtClean="0">
                          <a:latin typeface="Cambria Math" charset="0"/>
                        </a:rPr>
                        <m:t>𝑑𝑥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555" y="5715932"/>
                <a:ext cx="4313617" cy="1038554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5623413" y="5788279"/>
                <a:ext cx="2648225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80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28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den>
                      </m:f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=0.818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413" y="5788279"/>
                <a:ext cx="2648225" cy="809452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03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 animBg="1"/>
      <p:bldP spid="15" grpId="0"/>
      <p:bldP spid="16" grpId="0" animBg="1"/>
      <p:bldP spid="17" grpId="0"/>
      <p:bldP spid="18" grpId="0"/>
      <p:bldP spid="24" grpId="0"/>
      <p:bldP spid="25" grpId="0"/>
      <p:bldP spid="26" grpId="0"/>
      <p:bldP spid="2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8645" y="289980"/>
            <a:ext cx="1131591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例</a:t>
            </a:r>
            <a:r>
              <a:rPr lang="en-US" altLang="zh-CN" sz="28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2:</a:t>
            </a:r>
            <a:r>
              <a:rPr lang="zh-CN" altLang="en-US" sz="28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无限深方势阱中粒子如果不是处在由求解薛定谔方程得到的任意一</a:t>
            </a:r>
            <a:endParaRPr lang="en-US" altLang="zh-CN" sz="2800" b="1" dirty="0">
              <a:solidFill>
                <a:srgbClr val="7030A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28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个定态上，而是处在若干个定态的叠加态，假设这个叠加态由基态和第</a:t>
            </a:r>
            <a:endParaRPr lang="en-US" altLang="zh-CN" sz="2800" b="1" dirty="0">
              <a:solidFill>
                <a:srgbClr val="7030A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28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一激发态叠加而成，即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004251" y="1351411"/>
                <a:ext cx="9146222" cy="90358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sz="2800" i="1" smtClean="0">
                          <a:solidFill>
                            <a:srgbClr val="7030A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𝛹</m:t>
                      </m:r>
                      <m:d>
                        <m:dPr>
                          <m:ctrlPr>
                            <a:rPr kumimoji="1" lang="mr-IN" altLang="zh-CN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kumimoji="1" lang="en-US" altLang="zh-CN" sz="28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28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8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l-GR" altLang="zh-CN" sz="2800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𝛹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mr-IN" altLang="zh-CN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kumimoji="1" lang="en-US" altLang="zh-CN" sz="2800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2800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800" b="0" i="1" smtClean="0">
                          <a:solidFill>
                            <a:srgbClr val="7030A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l-GR" altLang="zh-CN" sz="2800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𝛹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mr-IN" altLang="zh-CN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kumimoji="1" lang="en-US" altLang="zh-CN" sz="2800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2800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800" b="0" i="1" smtClean="0">
                          <a:solidFill>
                            <a:srgbClr val="7030A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kumimoji="1" lang="en-US" altLang="zh-CN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l-GR" altLang="zh-CN" sz="2800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𝛹</m:t>
                          </m:r>
                        </m:e>
                        <m:sub>
                          <m:r>
                            <a:rPr kumimoji="1" lang="en-US" altLang="zh-CN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mr-IN" altLang="zh-CN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kumimoji="1" lang="en-US" altLang="zh-CN" sz="2800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2800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800" i="1">
                          <a:solidFill>
                            <a:srgbClr val="7030A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1" lang="en-US" altLang="zh-CN" sz="28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28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kumimoji="1" lang="en-US" altLang="zh-CN" sz="28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kumimoji="1" lang="en-US" altLang="zh-CN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l-GR" altLang="zh-CN" sz="2800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𝛹</m:t>
                          </m:r>
                        </m:e>
                        <m:sub>
                          <m:r>
                            <a:rPr kumimoji="1" lang="en-US" altLang="zh-CN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mr-IN" altLang="zh-CN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kumimoji="1" lang="en-US" altLang="zh-CN" sz="2800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2800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1" lang="zh-CN" alt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251" y="1351411"/>
                <a:ext cx="9146222" cy="90358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428645" y="2144985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求这一状态下粒子的能量值。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28645" y="261193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解：</a:t>
            </a:r>
            <a:endParaRPr lang="zh-CN" altLang="en-US" sz="28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01550" y="2611933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将无限深方势阱的本征波函数代入上式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456" y="3161675"/>
            <a:ext cx="8371634" cy="750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44350" y="3911703"/>
                <a:ext cx="54402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粒子既处于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𝜳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态，又处于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𝜳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态。</a:t>
                </a: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50" y="3911703"/>
                <a:ext cx="5440207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2354" t="-15116" r="-897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644350" y="4921531"/>
                <a:ext cx="42487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测量结果为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𝜳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态的概率为</a:t>
                </a: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50" y="4921531"/>
                <a:ext cx="4248727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3013" t="-13953" r="-1435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4997546" y="4971837"/>
                <a:ext cx="2658869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8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hr-HR" altLang="zh-CN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80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1/4</m:t>
                      </m:r>
                    </m:oMath>
                  </m:oMathPara>
                </a14:m>
                <a:endParaRPr kumimoji="1"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546" y="4971837"/>
                <a:ext cx="2658869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646625" y="5444751"/>
                <a:ext cx="42487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测量结果为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𝜳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态的概率为</a:t>
                </a: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25" y="5444751"/>
                <a:ext cx="4248727" cy="523220"/>
              </a:xfrm>
              <a:prstGeom prst="rect">
                <a:avLst/>
              </a:prstGeom>
              <a:blipFill rotWithShape="0">
                <a:blip r:embed="rId7"/>
                <a:stretch>
                  <a:fillRect l="-2869" t="-13953" r="-1578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4943549" y="5495057"/>
                <a:ext cx="2772361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8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hr-HR" altLang="zh-CN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80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3/4</m:t>
                      </m:r>
                    </m:oMath>
                  </m:oMathPara>
                </a14:m>
                <a:endParaRPr kumimoji="1"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549" y="5495057"/>
                <a:ext cx="2772361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/>
          <p:cNvSpPr txBox="1"/>
          <p:nvPr/>
        </p:nvSpPr>
        <p:spPr>
          <a:xfrm>
            <a:off x="644350" y="4398311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对叠加态的测量会引起塌缩，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7887001" y="4921531"/>
                <a:ext cx="28300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测到的能量为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𝑬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𝟏</m:t>
                        </m:r>
                      </m:sub>
                    </m:sSub>
                  </m:oMath>
                </a14:m>
                <a:endParaRPr lang="zh-CN" altLang="en-US" sz="28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001" y="4921531"/>
                <a:ext cx="2830070" cy="523220"/>
              </a:xfrm>
              <a:prstGeom prst="rect">
                <a:avLst/>
              </a:prstGeom>
              <a:blipFill rotWithShape="0">
                <a:blip r:embed="rId9"/>
                <a:stretch>
                  <a:fillRect l="-4526" t="-13953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7877489" y="5444751"/>
                <a:ext cx="28300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测到的能量为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𝑬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𝟐</m:t>
                        </m:r>
                      </m:sub>
                    </m:sSub>
                  </m:oMath>
                </a14:m>
                <a:endParaRPr lang="zh-CN" altLang="en-US" sz="28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7489" y="5444751"/>
                <a:ext cx="2830070" cy="523220"/>
              </a:xfrm>
              <a:prstGeom prst="rect">
                <a:avLst/>
              </a:prstGeom>
              <a:blipFill rotWithShape="0">
                <a:blip r:embed="rId10"/>
                <a:stretch>
                  <a:fillRect l="-4310" t="-13953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/>
          <p:cNvSpPr txBox="1"/>
          <p:nvPr/>
        </p:nvSpPr>
        <p:spPr>
          <a:xfrm>
            <a:off x="644349" y="6052379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多次测量得到能量的平均值为：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5856032" y="5902865"/>
                <a:ext cx="2475934" cy="80663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1"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𝐸</m:t>
                          </m:r>
                        </m:e>
                      </m:acc>
                      <m:r>
                        <a:rPr kumimoji="1" lang="en-US" altLang="zh-CN" sz="28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8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3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032" y="5902865"/>
                <a:ext cx="2475934" cy="806631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163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8188" y="302682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二 一维势垒 隧道效应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68188" y="88745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1.</a:t>
            </a:r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梯形势垒</a:t>
            </a:r>
          </a:p>
        </p:txBody>
      </p:sp>
      <p:sp>
        <p:nvSpPr>
          <p:cNvPr id="4" name="AutoShape 2"/>
          <p:cNvSpPr>
            <a:spLocks/>
          </p:cNvSpPr>
          <p:nvPr/>
        </p:nvSpPr>
        <p:spPr bwMode="auto">
          <a:xfrm>
            <a:off x="2761163" y="1411044"/>
            <a:ext cx="158400" cy="804766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CC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295633" y="1556607"/>
                <a:ext cx="1372940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𝑉</m:t>
                      </m:r>
                      <m:d>
                        <m:d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633" y="1556607"/>
                <a:ext cx="1372940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3054649" y="1256295"/>
                <a:ext cx="339837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649" y="1256295"/>
                <a:ext cx="339837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017046" y="1845988"/>
                <a:ext cx="504369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046" y="1845988"/>
                <a:ext cx="504369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3893885" y="1242226"/>
                <a:ext cx="1445909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&lt;0)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885" y="1242226"/>
                <a:ext cx="1445909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3898487" y="1831919"/>
                <a:ext cx="1445909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≥0)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487" y="1831919"/>
                <a:ext cx="1445909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线箭头连接符 9"/>
          <p:cNvCxnSpPr/>
          <p:nvPr/>
        </p:nvCxnSpPr>
        <p:spPr>
          <a:xfrm flipV="1">
            <a:off x="7779434" y="2656685"/>
            <a:ext cx="32391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8770428" y="2656684"/>
                <a:ext cx="314189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𝟎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0428" y="2656684"/>
                <a:ext cx="314189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10635704" y="2656685"/>
                <a:ext cx="306173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𝒙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5704" y="2656685"/>
                <a:ext cx="306173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8139260" y="595069"/>
                <a:ext cx="743793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𝑽</m:t>
                      </m:r>
                      <m:r>
                        <a:rPr kumimoji="1" lang="en-US" altLang="zh-CN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zh-CN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𝒙</m:t>
                      </m:r>
                      <m:r>
                        <a:rPr kumimoji="1" lang="en-US" altLang="zh-CN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9260" y="595069"/>
                <a:ext cx="743793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6557" r="-12295" b="-3500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线箭头连接符 14"/>
          <p:cNvCxnSpPr/>
          <p:nvPr/>
        </p:nvCxnSpPr>
        <p:spPr>
          <a:xfrm flipV="1">
            <a:off x="8927522" y="595069"/>
            <a:ext cx="0" cy="2061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8434682" y="1117275"/>
                <a:ext cx="432746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𝑽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4682" y="1117275"/>
                <a:ext cx="432746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14085" r="-4225" b="-14754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线连接符 19"/>
          <p:cNvCxnSpPr/>
          <p:nvPr/>
        </p:nvCxnSpPr>
        <p:spPr>
          <a:xfrm>
            <a:off x="8933678" y="1301941"/>
            <a:ext cx="1744230" cy="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68188" y="2370846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accent5"/>
                </a:solidFill>
                <a:latin typeface="SimHei" charset="-122"/>
                <a:ea typeface="SimHei" charset="-122"/>
                <a:cs typeface="SimHei" charset="-122"/>
              </a:rPr>
              <a:t>经典力学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：若从左边入射粒子的动能</a:t>
            </a:r>
          </a:p>
        </p:txBody>
      </p:sp>
      <p:sp>
        <p:nvSpPr>
          <p:cNvPr id="22" name="椭圆 21"/>
          <p:cNvSpPr/>
          <p:nvPr/>
        </p:nvSpPr>
        <p:spPr>
          <a:xfrm>
            <a:off x="7502373" y="1847214"/>
            <a:ext cx="216000" cy="216000"/>
          </a:xfrm>
          <a:prstGeom prst="ellipse">
            <a:avLst/>
          </a:prstGeom>
          <a:solidFill>
            <a:schemeClr val="accent2"/>
          </a:solidFill>
          <a:ln w="254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4" name="直线箭头连接符 23"/>
          <p:cNvCxnSpPr/>
          <p:nvPr/>
        </p:nvCxnSpPr>
        <p:spPr>
          <a:xfrm>
            <a:off x="7793502" y="1945689"/>
            <a:ext cx="883644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/>
          <p:nvPr/>
        </p:nvCxnSpPr>
        <p:spPr>
          <a:xfrm flipH="1" flipV="1">
            <a:off x="7736954" y="2166096"/>
            <a:ext cx="88392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2669724" y="2958311"/>
                <a:ext cx="1536639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724" y="2958311"/>
                <a:ext cx="1536639" cy="49244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/>
          <p:cNvSpPr txBox="1"/>
          <p:nvPr/>
        </p:nvSpPr>
        <p:spPr>
          <a:xfrm>
            <a:off x="1284118" y="3406691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则粒子无法穿过势垒，会被反弹回去。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468188" y="4004703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量子力学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：求解定态薛定谔方程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1033407" y="4945425"/>
                <a:ext cx="1106072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&lt;0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407" y="4945425"/>
                <a:ext cx="1106072" cy="49244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2505155" y="4677939"/>
                <a:ext cx="3586495" cy="86459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f>
                        <m:f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kumimoji="1" lang="mr-IN" altLang="zh-CN" sz="2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28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𝜓</m:t>
                          </m:r>
                          <m:d>
                            <m:dPr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mr-IN" altLang="zh-CN" sz="28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𝐸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155" y="4677939"/>
                <a:ext cx="3586495" cy="864596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2505154" y="5694832"/>
                <a:ext cx="5115823" cy="86459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f>
                        <m:f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kumimoji="1" lang="mr-IN" altLang="zh-CN" sz="2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28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𝜓</m:t>
                          </m:r>
                          <m:d>
                            <m:dPr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mr-IN" altLang="zh-CN" sz="28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𝐸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154" y="5694832"/>
                <a:ext cx="5115823" cy="864596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1033407" y="5951248"/>
                <a:ext cx="1106072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≥0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407" y="5951248"/>
                <a:ext cx="1106072" cy="49244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40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8" grpId="0"/>
      <p:bldP spid="21" grpId="0"/>
      <p:bldP spid="22" grpId="0" animBg="1"/>
      <p:bldP spid="27" grpId="0"/>
      <p:bldP spid="28" grpId="0"/>
      <p:bldP spid="29" grpId="0"/>
      <p:bldP spid="30" grpId="0"/>
      <p:bldP spid="31" grpId="0"/>
      <p:bldP spid="34" grpId="0"/>
      <p:bldP spid="3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Object 2"/>
          <p:cNvGraphicFramePr>
            <a:graphicFrameLocks noChangeAspect="1"/>
          </p:cNvGraphicFramePr>
          <p:nvPr/>
        </p:nvGraphicFramePr>
        <p:xfrm>
          <a:off x="7437394" y="3598031"/>
          <a:ext cx="4409142" cy="2828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2514600" imgH="1380744" progId="Word.Document.8">
                  <p:embed/>
                </p:oleObj>
              </mc:Choice>
              <mc:Fallback>
                <p:oleObj name="文档" r:id="rId2" imgW="2514600" imgH="138074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37394" y="3598031"/>
                        <a:ext cx="4409142" cy="28285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63393" y="1211215"/>
                <a:ext cx="1106072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&lt;0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93" y="1211215"/>
                <a:ext cx="1106072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710055" y="957797"/>
                <a:ext cx="3477875" cy="86459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CN" sz="2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28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𝜓</m:t>
                          </m:r>
                          <m:d>
                            <m:dPr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mr-IN" altLang="zh-CN" sz="28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e>
                        <m:sup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055" y="957797"/>
                <a:ext cx="3477875" cy="86459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710054" y="1960622"/>
                <a:ext cx="3466462" cy="86459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CN" sz="2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28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𝜓</m:t>
                          </m:r>
                          <m:d>
                            <m:dPr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mr-IN" altLang="zh-CN" sz="28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p>
                        <m:sSup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p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054" y="1960622"/>
                <a:ext cx="3466462" cy="86459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463393" y="2202970"/>
                <a:ext cx="1106072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≥0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93" y="2202970"/>
                <a:ext cx="1106072" cy="49244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448306" y="1012941"/>
                <a:ext cx="1687064" cy="80945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e>
                        <m:sup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𝑚𝐸</m:t>
                          </m:r>
                        </m:num>
                        <m:den>
                          <m:sSup>
                            <m:sSupPr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306" y="1012941"/>
                <a:ext cx="1687064" cy="80945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5352130" y="1960622"/>
                <a:ext cx="2750946" cy="83619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p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  <m:d>
                            <m:dPr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130" y="1960622"/>
                <a:ext cx="2750946" cy="83619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线箭头连接符 7"/>
          <p:cNvCxnSpPr/>
          <p:nvPr/>
        </p:nvCxnSpPr>
        <p:spPr>
          <a:xfrm flipV="1">
            <a:off x="8426548" y="2554735"/>
            <a:ext cx="32391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9417542" y="2554734"/>
                <a:ext cx="314189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𝟎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7542" y="2554734"/>
                <a:ext cx="314189" cy="43088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11282818" y="2554735"/>
                <a:ext cx="306173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𝒙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2818" y="2554735"/>
                <a:ext cx="306173" cy="43088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8786374" y="493119"/>
                <a:ext cx="743793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𝑽</m:t>
                      </m:r>
                      <m:r>
                        <a:rPr kumimoji="1" lang="en-US" altLang="zh-CN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zh-CN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𝒙</m:t>
                      </m:r>
                      <m:r>
                        <a:rPr kumimoji="1" lang="en-US" altLang="zh-CN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6374" y="493119"/>
                <a:ext cx="743793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6557" r="-12295" b="-3500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线箭头连接符 11"/>
          <p:cNvCxnSpPr/>
          <p:nvPr/>
        </p:nvCxnSpPr>
        <p:spPr>
          <a:xfrm flipV="1">
            <a:off x="9574636" y="493119"/>
            <a:ext cx="0" cy="2061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9081796" y="1015325"/>
                <a:ext cx="432746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𝑽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796" y="1015325"/>
                <a:ext cx="432746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14085" r="-4225" b="-1666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线连接符 13"/>
          <p:cNvCxnSpPr/>
          <p:nvPr/>
        </p:nvCxnSpPr>
        <p:spPr>
          <a:xfrm>
            <a:off x="9580792" y="1199991"/>
            <a:ext cx="1744230" cy="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68188" y="302682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考虑入射粒子的能量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4531403" y="381408"/>
                <a:ext cx="1312667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𝐸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403" y="381408"/>
                <a:ext cx="1312667" cy="49244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线连接符 19"/>
          <p:cNvCxnSpPr/>
          <p:nvPr/>
        </p:nvCxnSpPr>
        <p:spPr>
          <a:xfrm>
            <a:off x="8545427" y="1822393"/>
            <a:ext cx="2891607" cy="0"/>
          </a:xfrm>
          <a:prstGeom prst="line">
            <a:avLst/>
          </a:prstGeom>
          <a:ln w="38100">
            <a:solidFill>
              <a:srgbClr val="CC00C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圆角矩形标注 22"/>
          <p:cNvSpPr/>
          <p:nvPr/>
        </p:nvSpPr>
        <p:spPr>
          <a:xfrm>
            <a:off x="3340078" y="2909626"/>
            <a:ext cx="4080375" cy="618978"/>
          </a:xfrm>
          <a:prstGeom prst="wedgeRoundRectCallout">
            <a:avLst>
              <a:gd name="adj1" fmla="val -51172"/>
              <a:gd name="adj2" fmla="val -89773"/>
              <a:gd name="adj3" fmla="val 16667"/>
            </a:avLst>
          </a:prstGeom>
          <a:solidFill>
            <a:srgbClr val="FFEFF1"/>
          </a:solidFill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注意方程中的正负号</a:t>
            </a:r>
          </a:p>
        </p:txBody>
      </p:sp>
      <p:sp>
        <p:nvSpPr>
          <p:cNvPr id="24" name="椭圆 23"/>
          <p:cNvSpPr/>
          <p:nvPr/>
        </p:nvSpPr>
        <p:spPr>
          <a:xfrm>
            <a:off x="2940147" y="2188902"/>
            <a:ext cx="363090" cy="5938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468188" y="3368831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方程的通解为：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1047445" y="4626630"/>
                <a:ext cx="1398011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445" y="4626630"/>
                <a:ext cx="1398011" cy="492443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utoShape 2"/>
          <p:cNvSpPr>
            <a:spLocks/>
          </p:cNvSpPr>
          <p:nvPr/>
        </p:nvSpPr>
        <p:spPr bwMode="auto">
          <a:xfrm>
            <a:off x="2547393" y="4122423"/>
            <a:ext cx="212933" cy="1538560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CC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2852315" y="3947785"/>
                <a:ext cx="2790764" cy="5084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sSup>
                        <m:sSup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𝑖𝑘𝑥</m:t>
                          </m:r>
                        </m:sup>
                      </m:sSup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𝐵</m:t>
                      </m:r>
                      <m:sSup>
                        <m:sSup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𝑖𝑘𝑥</m:t>
                          </m:r>
                        </m:sup>
                      </m:sSup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2315" y="3947785"/>
                <a:ext cx="2790764" cy="508473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2855739" y="5040420"/>
                <a:ext cx="1200072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𝐶</m:t>
                      </m:r>
                      <m:sSup>
                        <m:sSup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𝑞𝑥</m:t>
                          </m:r>
                        </m:sup>
                      </m:sSup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739" y="5040420"/>
                <a:ext cx="1200072" cy="492443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5963351" y="3937368"/>
                <a:ext cx="1445909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&lt;0)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351" y="3937368"/>
                <a:ext cx="1445909" cy="492443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5991485" y="5012284"/>
                <a:ext cx="1445909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≥0)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485" y="5012284"/>
                <a:ext cx="1445909" cy="492443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本框 31"/>
          <p:cNvSpPr txBox="1"/>
          <p:nvPr/>
        </p:nvSpPr>
        <p:spPr>
          <a:xfrm>
            <a:off x="4473184" y="438721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5"/>
                </a:solidFill>
                <a:latin typeface="SimHei" charset="-122"/>
                <a:ea typeface="SimHei" charset="-122"/>
                <a:cs typeface="SimHei" charset="-122"/>
              </a:rPr>
              <a:t>振动解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4473184" y="523557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C00CC"/>
                </a:solidFill>
                <a:latin typeface="SimHei" charset="-122"/>
                <a:ea typeface="SimHei" charset="-122"/>
                <a:cs typeface="SimHei" charset="-122"/>
              </a:rPr>
              <a:t>衰减解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463393" y="5681389"/>
            <a:ext cx="55194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方程中的参数可由</a:t>
            </a:r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归一化条件</a:t>
            </a:r>
            <a:endParaRPr lang="en-US" altLang="zh-CN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和</a:t>
            </a:r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波函数连续条件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确定。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11435904" y="1613608"/>
                <a:ext cx="335027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CC00CC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𝑬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CC00CC"/>
                  </a:solidFill>
                </a:endParaRPr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5904" y="1613608"/>
                <a:ext cx="335027" cy="430887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633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18" grpId="0"/>
      <p:bldP spid="19" grpId="0"/>
      <p:bldP spid="23" grpId="0" animBg="1"/>
      <p:bldP spid="24" grpId="0" animBg="1"/>
      <p:bldP spid="25" grpId="0"/>
      <p:bldP spid="26" grpId="0"/>
      <p:bldP spid="27" grpId="0" animBg="1"/>
      <p:bldP spid="28" grpId="0"/>
      <p:bldP spid="29" grpId="0"/>
      <p:bldP spid="30" grpId="0"/>
      <p:bldP spid="31" grpId="0"/>
      <p:bldP spid="32" grpId="0"/>
      <p:bldP spid="33" grpId="0"/>
      <p:bldP spid="34" grpId="0"/>
      <p:bldP spid="3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ChangeAspect="1"/>
          </p:cNvGraphicFramePr>
          <p:nvPr/>
        </p:nvGraphicFramePr>
        <p:xfrm>
          <a:off x="7394559" y="327581"/>
          <a:ext cx="4032759" cy="2587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2514600" imgH="1380744" progId="Word.Document.8">
                  <p:embed/>
                </p:oleObj>
              </mc:Choice>
              <mc:Fallback>
                <p:oleObj name="文档" r:id="rId2" imgW="2514600" imgH="138074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4559" y="327581"/>
                        <a:ext cx="4032759" cy="25870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693220" y="680932"/>
                <a:ext cx="1398011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20" y="680932"/>
                <a:ext cx="1398011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/>
          <p:cNvSpPr>
            <a:spLocks/>
          </p:cNvSpPr>
          <p:nvPr/>
        </p:nvSpPr>
        <p:spPr bwMode="auto">
          <a:xfrm>
            <a:off x="2181636" y="496256"/>
            <a:ext cx="147600" cy="861797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CC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2416217" y="406026"/>
                <a:ext cx="2790764" cy="5084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sSup>
                        <m:sSup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𝑖𝑘𝑥</m:t>
                          </m:r>
                        </m:sup>
                      </m:sSup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𝐵</m:t>
                      </m:r>
                      <m:sSup>
                        <m:sSup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𝑖𝑘𝑥</m:t>
                          </m:r>
                        </m:sup>
                      </m:sSup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217" y="406026"/>
                <a:ext cx="2790764" cy="50847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2419641" y="978154"/>
                <a:ext cx="1200072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𝐶</m:t>
                      </m:r>
                      <m:sSup>
                        <m:sSup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𝑞𝑥</m:t>
                          </m:r>
                        </m:sup>
                      </m:sSup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641" y="978154"/>
                <a:ext cx="1200072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5527253" y="395609"/>
                <a:ext cx="1445909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&lt;0)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7253" y="395609"/>
                <a:ext cx="1445909" cy="49244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5555387" y="950018"/>
                <a:ext cx="1445909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≥0)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387" y="950018"/>
                <a:ext cx="1445909" cy="4924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367784" y="1428393"/>
                <a:ext cx="48962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粒子在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𝒙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&gt;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𝟎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时的概率密度</a:t>
                </a: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84" y="1428393"/>
                <a:ext cx="4896277" cy="584775"/>
              </a:xfrm>
              <a:prstGeom prst="rect">
                <a:avLst/>
              </a:prstGeom>
              <a:blipFill rotWithShape="0">
                <a:blip r:embed="rId10"/>
                <a:stretch>
                  <a:fillRect l="-3109" t="-16667" r="-2488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908153" y="2078236"/>
                <a:ext cx="4761753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d>
                        <m:d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hr-HR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𝜓</m:t>
                              </m:r>
                              <m:d>
                                <m:dPr>
                                  <m:ctrlPr>
                                    <a:rPr kumimoji="1" lang="mr-IN" altLang="zh-CN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−2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𝑞𝑥</m:t>
                          </m:r>
                        </m:sup>
                      </m:sSup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53" y="2078236"/>
                <a:ext cx="4761753" cy="49244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5722105" y="2027236"/>
                <a:ext cx="779252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&gt;</m:t>
                      </m:r>
                      <m:r>
                        <a:rPr kumimoji="1" lang="en-US" altLang="zh-CN" sz="32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𝟎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2105" y="2027236"/>
                <a:ext cx="779252" cy="49244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/>
          <p:cNvSpPr txBox="1"/>
          <p:nvPr/>
        </p:nvSpPr>
        <p:spPr>
          <a:xfrm>
            <a:off x="367783" y="2618577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粒子有一定概率穿入势垒。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67783" y="3275381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2.</a:t>
            </a:r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隧道效应</a:t>
            </a:r>
          </a:p>
        </p:txBody>
      </p:sp>
      <p:cxnSp>
        <p:nvCxnSpPr>
          <p:cNvPr id="16" name="直线箭头连接符 15"/>
          <p:cNvCxnSpPr/>
          <p:nvPr/>
        </p:nvCxnSpPr>
        <p:spPr>
          <a:xfrm flipV="1">
            <a:off x="7891976" y="5086920"/>
            <a:ext cx="32391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8882970" y="5086919"/>
                <a:ext cx="314189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𝟎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2970" y="5086919"/>
                <a:ext cx="314189" cy="43088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10748246" y="5086920"/>
                <a:ext cx="306173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𝒙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8246" y="5086920"/>
                <a:ext cx="306173" cy="43088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8251802" y="3025304"/>
                <a:ext cx="743793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𝑽</m:t>
                      </m:r>
                      <m:r>
                        <a:rPr kumimoji="1" lang="en-US" altLang="zh-CN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zh-CN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𝒙</m:t>
                      </m:r>
                      <m:r>
                        <a:rPr kumimoji="1" lang="en-US" altLang="zh-CN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802" y="3025304"/>
                <a:ext cx="743793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6557" r="-11475" b="-34426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线箭头连接符 19"/>
          <p:cNvCxnSpPr/>
          <p:nvPr/>
        </p:nvCxnSpPr>
        <p:spPr>
          <a:xfrm flipV="1">
            <a:off x="9040064" y="3025304"/>
            <a:ext cx="0" cy="2061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8547224" y="3547510"/>
                <a:ext cx="432746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𝑽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7224" y="3547510"/>
                <a:ext cx="432746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14085" r="-4225" b="-14754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线连接符 21"/>
          <p:cNvCxnSpPr/>
          <p:nvPr/>
        </p:nvCxnSpPr>
        <p:spPr>
          <a:xfrm flipV="1">
            <a:off x="9046220" y="3727938"/>
            <a:ext cx="1110654" cy="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/>
          <p:cNvCxnSpPr/>
          <p:nvPr/>
        </p:nvCxnSpPr>
        <p:spPr>
          <a:xfrm>
            <a:off x="8010855" y="4354578"/>
            <a:ext cx="2891607" cy="0"/>
          </a:xfrm>
          <a:prstGeom prst="line">
            <a:avLst/>
          </a:prstGeom>
          <a:ln w="38100">
            <a:solidFill>
              <a:srgbClr val="CC00C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 flipV="1">
            <a:off x="10128058" y="3723974"/>
            <a:ext cx="0" cy="13629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9982938" y="5072849"/>
                <a:ext cx="322204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𝒂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938" y="5072849"/>
                <a:ext cx="322204" cy="430887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10910005" y="4139134"/>
                <a:ext cx="335027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CC00CC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𝑬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CC00CC"/>
                  </a:solidFill>
                </a:endParaRPr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0005" y="4139134"/>
                <a:ext cx="335027" cy="430887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utoShape 2"/>
          <p:cNvSpPr>
            <a:spLocks/>
          </p:cNvSpPr>
          <p:nvPr/>
        </p:nvSpPr>
        <p:spPr bwMode="auto">
          <a:xfrm>
            <a:off x="2944020" y="3815763"/>
            <a:ext cx="158400" cy="804766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CC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1478490" y="3961326"/>
                <a:ext cx="1372940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𝑉</m:t>
                      </m:r>
                      <m:d>
                        <m:d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490" y="3961326"/>
                <a:ext cx="1372940" cy="492443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3237506" y="3661014"/>
                <a:ext cx="339837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506" y="3661014"/>
                <a:ext cx="339837" cy="492443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3199903" y="4222571"/>
                <a:ext cx="504369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9903" y="4222571"/>
                <a:ext cx="504369" cy="492443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4076742" y="3646945"/>
                <a:ext cx="2604752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&lt;0,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&gt;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742" y="3646945"/>
                <a:ext cx="2604752" cy="492443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4081344" y="4208502"/>
                <a:ext cx="2220929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(0≤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344" y="4208502"/>
                <a:ext cx="2220929" cy="492443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本框 35"/>
          <p:cNvSpPr txBox="1"/>
          <p:nvPr/>
        </p:nvSpPr>
        <p:spPr>
          <a:xfrm>
            <a:off x="367783" y="4590973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方程的通解为：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864652" y="5665508"/>
                <a:ext cx="1398011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52" y="5665508"/>
                <a:ext cx="1398011" cy="492443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AutoShape 2"/>
          <p:cNvSpPr>
            <a:spLocks/>
          </p:cNvSpPr>
          <p:nvPr/>
        </p:nvSpPr>
        <p:spPr bwMode="auto">
          <a:xfrm>
            <a:off x="2348354" y="5290379"/>
            <a:ext cx="157838" cy="1343330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CC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2582935" y="5200149"/>
                <a:ext cx="2790764" cy="5084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sSup>
                        <m:sSup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𝑖𝑘𝑥</m:t>
                          </m:r>
                        </m:sup>
                      </m:sSup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𝐵</m:t>
                      </m:r>
                      <m:sSup>
                        <m:sSup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𝑖𝑘𝑥</m:t>
                          </m:r>
                        </m:sup>
                      </m:sSup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935" y="5200149"/>
                <a:ext cx="2790764" cy="508473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3247542" y="5772277"/>
                <a:ext cx="1200072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𝐶</m:t>
                      </m:r>
                      <m:sSup>
                        <m:sSup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𝑞𝑥</m:t>
                          </m:r>
                        </m:sup>
                      </m:sSup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542" y="5772277"/>
                <a:ext cx="1200072" cy="492443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5693971" y="5189732"/>
                <a:ext cx="1445909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&lt;0)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971" y="5189732"/>
                <a:ext cx="1445909" cy="492443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5398547" y="5744141"/>
                <a:ext cx="2220929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(0≤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547" y="5744141"/>
                <a:ext cx="2220929" cy="492443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3244118" y="6236509"/>
                <a:ext cx="1121974" cy="5084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</m:t>
                      </m:r>
                      <m:sSup>
                        <m:sSup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𝑖𝑘𝑥</m:t>
                          </m:r>
                        </m:sup>
                      </m:sSup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118" y="6236509"/>
                <a:ext cx="1121974" cy="508473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5704321" y="6255917"/>
                <a:ext cx="1457515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&gt;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321" y="6255917"/>
                <a:ext cx="1457515" cy="492443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386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7" grpId="0"/>
      <p:bldP spid="18" grpId="0"/>
      <p:bldP spid="19" grpId="0"/>
      <p:bldP spid="21" grpId="0"/>
      <p:bldP spid="28" grpId="0"/>
      <p:bldP spid="29" grpId="0"/>
      <p:bldP spid="30" grpId="0" animBg="1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 animBg="1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8188" y="28861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隧道效应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6765372" y="450163"/>
          <a:ext cx="4931681" cy="2855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3288792" imgH="1609344" progId="Word.Document.8">
                  <p:embed/>
                </p:oleObj>
              </mc:Choice>
              <mc:Fallback>
                <p:oleObj name="文档" r:id="rId2" imgW="3288792" imgH="160934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5372" y="450163"/>
                        <a:ext cx="4931681" cy="28557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68188" y="1447641"/>
                <a:ext cx="1398011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8" y="1447641"/>
                <a:ext cx="1398011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utoShape 2"/>
          <p:cNvSpPr>
            <a:spLocks/>
          </p:cNvSpPr>
          <p:nvPr/>
        </p:nvSpPr>
        <p:spPr bwMode="auto">
          <a:xfrm>
            <a:off x="1881549" y="988103"/>
            <a:ext cx="234581" cy="1431539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CC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2116131" y="869738"/>
                <a:ext cx="2790764" cy="5084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sSup>
                        <m:sSup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𝑖𝑘𝑥</m:t>
                          </m:r>
                        </m:sup>
                      </m:sSup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𝐵</m:t>
                      </m:r>
                      <m:sSup>
                        <m:sSup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𝑖𝑘𝑥</m:t>
                          </m:r>
                        </m:sup>
                      </m:sSup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131" y="869738"/>
                <a:ext cx="2790764" cy="50847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2752602" y="1455934"/>
                <a:ext cx="1200072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𝐶</m:t>
                      </m:r>
                      <m:sSup>
                        <m:sSup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𝑞𝑥</m:t>
                          </m:r>
                        </m:sup>
                      </m:sSup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602" y="1455934"/>
                <a:ext cx="1200072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5044284" y="859321"/>
                <a:ext cx="1445909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&lt;0)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284" y="859321"/>
                <a:ext cx="1445909" cy="49244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4509706" y="1427798"/>
                <a:ext cx="2220929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(0≤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706" y="1427798"/>
                <a:ext cx="2220929" cy="4924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2777314" y="2020760"/>
                <a:ext cx="1121974" cy="5084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</m:t>
                      </m:r>
                      <m:sSup>
                        <m:sSup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𝑖𝑘𝑥</m:t>
                          </m:r>
                        </m:sup>
                      </m:sSup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314" y="2020760"/>
                <a:ext cx="1121974" cy="50847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5040566" y="2012032"/>
                <a:ext cx="1457515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&gt;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566" y="2012032"/>
                <a:ext cx="1457515" cy="49244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468188" y="2562651"/>
                <a:ext cx="9623147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1).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势垒左侧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altLang="zh-CN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dPr>
                      <m:e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𝒙</m:t>
                        </m:r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&lt;</m:t>
                        </m:r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𝟎</m:t>
                        </m:r>
                      </m:e>
                    </m:d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的振动曲线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是与粒子对应的物质波的入射波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与反射波的合成。两列波互相干涉，形成</a:t>
                </a:r>
                <a:r>
                  <a:rPr lang="zh-CN" altLang="en-US" sz="3200" b="1" dirty="0">
                    <a:solidFill>
                      <a:srgbClr val="FF0000"/>
                    </a:solidFill>
                    <a:latin typeface="SimHei" charset="-122"/>
                    <a:ea typeface="SimHei" charset="-122"/>
                    <a:cs typeface="SimHei" charset="-122"/>
                  </a:rPr>
                  <a:t>驻波条纹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8" y="2562651"/>
                <a:ext cx="9623147" cy="1569660"/>
              </a:xfrm>
              <a:prstGeom prst="rect">
                <a:avLst/>
              </a:prstGeom>
              <a:blipFill rotWithShape="0">
                <a:blip r:embed="rId12"/>
                <a:stretch>
                  <a:fillRect l="-1648" t="-6202" r="-824" b="-11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468187" y="4132311"/>
                <a:ext cx="787420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2).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势垒中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altLang="zh-CN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dPr>
                      <m:e>
                        <m:r>
                          <a:rPr kumimoji="1" lang="en-US" altLang="zh-CN" sz="3200" b="1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𝟎</m:t>
                        </m:r>
                        <m:r>
                          <a:rPr kumimoji="1" lang="en-US" altLang="zh-CN" sz="3200" b="1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</m:t>
                        </m:r>
                        <m:r>
                          <a:rPr kumimoji="1" lang="en-US" altLang="zh-CN" sz="3200" b="1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  <m:r>
                          <a:rPr kumimoji="1" lang="en-US" altLang="zh-CN" sz="3200" b="1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</m:t>
                        </m:r>
                        <m:r>
                          <a:rPr kumimoji="1" lang="en-US" altLang="zh-CN" sz="3200" b="1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概率密度逐渐衰减。</a:t>
                </a: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7" y="4132311"/>
                <a:ext cx="7874207" cy="584775"/>
              </a:xfrm>
              <a:prstGeom prst="rect">
                <a:avLst/>
              </a:prstGeom>
              <a:blipFill rotWithShape="0">
                <a:blip r:embed="rId13"/>
                <a:stretch>
                  <a:fillRect l="-2012" t="-16667" r="-1161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103462" y="4717086"/>
                <a:ext cx="577857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衰减速率取决于势垒的高度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𝑽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𝟎</m:t>
                        </m:r>
                      </m:sub>
                    </m:sSub>
                  </m:oMath>
                </a14:m>
                <a:endParaRPr lang="zh-CN" altLang="en-US" sz="3200" b="1" dirty="0">
                  <a:solidFill>
                    <a:srgbClr val="C0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462" y="4717086"/>
                <a:ext cx="5778570" cy="584775"/>
              </a:xfrm>
              <a:prstGeom prst="rect">
                <a:avLst/>
              </a:prstGeom>
              <a:blipFill rotWithShape="0">
                <a:blip r:embed="rId14"/>
                <a:stretch>
                  <a:fillRect l="-2637" t="-1666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468187" y="5324505"/>
                <a:ext cx="99657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3).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势垒右侧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altLang="zh-CN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dPr>
                      <m:e>
                        <m:r>
                          <a:rPr kumimoji="1" lang="en-US" altLang="zh-CN" sz="3200" b="1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  <m:r>
                          <a:rPr kumimoji="1" lang="en-US" altLang="zh-CN" sz="3200" b="1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≥</m:t>
                        </m:r>
                        <m:r>
                          <a:rPr kumimoji="1" lang="en-US" altLang="zh-CN" sz="3200" b="1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只有透射波，概率密度保持不变。</a:t>
                </a: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7" y="5324505"/>
                <a:ext cx="9965741" cy="584775"/>
              </a:xfrm>
              <a:prstGeom prst="rect">
                <a:avLst/>
              </a:prstGeom>
              <a:blipFill rotWithShape="0">
                <a:blip r:embed="rId15"/>
                <a:stretch>
                  <a:fillRect l="-1590" t="-16667" r="-734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/>
          <p:cNvSpPr txBox="1"/>
          <p:nvPr/>
        </p:nvSpPr>
        <p:spPr>
          <a:xfrm>
            <a:off x="1103462" y="5897664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穿透概率不为零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795984" y="5897664"/>
            <a:ext cx="4493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隧道效应</a:t>
            </a:r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(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隧穿效应</a:t>
            </a:r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)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642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2"/>
          <p:cNvGraphicFramePr>
            <a:graphicFrameLocks noChangeAspect="1"/>
          </p:cNvGraphicFramePr>
          <p:nvPr/>
        </p:nvGraphicFramePr>
        <p:xfrm>
          <a:off x="6810409" y="3699296"/>
          <a:ext cx="4931681" cy="2855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3288792" imgH="1609344" progId="Word.Document.8">
                  <p:embed/>
                </p:oleObj>
              </mc:Choice>
              <mc:Fallback>
                <p:oleObj name="文档" r:id="rId2" imgW="3288792" imgH="160934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0409" y="3699296"/>
                        <a:ext cx="4931681" cy="28557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468188" y="288614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隧道效应的特点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61059" y="901525"/>
                <a:ext cx="5686172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能量低于势垒高度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altLang="zh-CN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smtClean="0">
                                <a:latin typeface="Cambria Math" panose="02040503050406030204" pitchFamily="18" charset="0"/>
                                <a:ea typeface="SimHei" charset="-122"/>
                                <a:cs typeface="SimHei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smtClean="0">
                                <a:latin typeface="Cambria Math" charset="0"/>
                                <a:ea typeface="SimHei" charset="-122"/>
                                <a:cs typeface="SimHei" charset="-122"/>
                              </a:rPr>
                              <m:t>𝑬</m:t>
                            </m:r>
                          </m:e>
                          <m:sub>
                            <m:r>
                              <a:rPr lang="en-US" altLang="zh-CN" sz="3200" b="1" i="1" smtClean="0">
                                <a:latin typeface="Cambria Math" charset="0"/>
                                <a:ea typeface="SimHei" charset="-122"/>
                                <a:cs typeface="SimHei" charset="-122"/>
                              </a:rPr>
                              <m:t>𝒌</m:t>
                            </m:r>
                          </m:sub>
                        </m:sSub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&lt;</m:t>
                        </m:r>
                        <m:sSub>
                          <m:sSubPr>
                            <m:ctrlPr>
                              <a:rPr lang="en-US" altLang="zh-CN" sz="3200" b="1" i="1" smtClean="0">
                                <a:latin typeface="Cambria Math" panose="02040503050406030204" pitchFamily="18" charset="0"/>
                                <a:ea typeface="SimHei" charset="-122"/>
                                <a:cs typeface="SimHei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smtClean="0">
                                <a:latin typeface="Cambria Math" charset="0"/>
                                <a:ea typeface="SimHei" charset="-122"/>
                                <a:cs typeface="SimHei" charset="-122"/>
                              </a:rPr>
                              <m:t>𝑽</m:t>
                            </m:r>
                          </m:e>
                          <m:sub>
                            <m:r>
                              <a:rPr lang="en-US" altLang="zh-CN" sz="3200" b="1" i="1" smtClean="0">
                                <a:latin typeface="Cambria Math" charset="0"/>
                                <a:ea typeface="SimHei" charset="-122"/>
                                <a:cs typeface="SimHei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的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粒子</a:t>
                </a:r>
                <a:r>
                  <a:rPr lang="zh-CN" altLang="en-US" sz="3200" b="1" dirty="0">
                    <a:solidFill>
                      <a:srgbClr val="FF0000"/>
                    </a:solidFill>
                    <a:latin typeface="SimHei" charset="-122"/>
                    <a:ea typeface="SimHei" charset="-122"/>
                    <a:cs typeface="SimHei" charset="-122"/>
                  </a:rPr>
                  <a:t>有一定几率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穿透势垒。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59" y="901525"/>
                <a:ext cx="5686172" cy="1077218"/>
              </a:xfrm>
              <a:prstGeom prst="rect">
                <a:avLst/>
              </a:prstGeom>
              <a:blipFill rotWithShape="0">
                <a:blip r:embed="rId5"/>
                <a:stretch>
                  <a:fillRect l="-2790" t="-9040" r="-2146" b="-17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468188" y="2006879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这与经典力学的结论完全相反。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295840" y="26197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C00CC"/>
                </a:solidFill>
                <a:latin typeface="SimHei" charset="-122"/>
                <a:ea typeface="SimHei" charset="-122"/>
                <a:cs typeface="SimHei" charset="-122"/>
              </a:rPr>
              <a:t>崂山道士穿墙术？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68188" y="3276619"/>
            <a:ext cx="6340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穿透几率：对于势垒的高度和宽度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十分敏感，尤其是对宽度是指数衰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减依赖。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1172334" y="5044470"/>
                <a:ext cx="1902509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−2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𝑞𝑎</m:t>
                          </m:r>
                        </m:sup>
                      </m:sSup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334" y="5044470"/>
                <a:ext cx="1902509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3433102" y="4711923"/>
                <a:ext cx="2850459" cy="93339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𝑞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kumimoji="1" lang="mr-IN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e>
                              </m:d>
                            </m:e>
                          </m:rad>
                        </m:num>
                        <m:den>
                          <m:r>
                            <a:rPr kumimoji="1" lang="mr-IN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ℏ</m:t>
                          </m:r>
                        </m:den>
                      </m:f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102" y="4711923"/>
                <a:ext cx="2850459" cy="93339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461059" y="5771932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应用</a:t>
            </a:r>
            <a:r>
              <a:rPr lang="zh-CN" altLang="en-US" sz="3200" b="1">
                <a:latin typeface="SimHei" charset="-122"/>
                <a:ea typeface="SimHei" charset="-122"/>
                <a:cs typeface="SimHei" charset="-122"/>
              </a:rPr>
              <a:t>：精密测量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754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10" grpId="0"/>
      <p:bldP spid="11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8188" y="302682"/>
            <a:ext cx="4493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3.</a:t>
            </a:r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扫描隧道显微镜</a:t>
            </a:r>
            <a:r>
              <a:rPr lang="en-US" altLang="zh-CN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(STM)</a:t>
            </a:r>
            <a:endParaRPr lang="zh-CN" altLang="en-US" sz="3200" b="1" dirty="0">
              <a:solidFill>
                <a:srgbClr val="7030A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graphicFrame>
        <p:nvGraphicFramePr>
          <p:cNvPr id="3" name="Object 10"/>
          <p:cNvGraphicFramePr>
            <a:graphicFrameLocks noChangeAspect="1"/>
          </p:cNvGraphicFramePr>
          <p:nvPr/>
        </p:nvGraphicFramePr>
        <p:xfrm>
          <a:off x="5830232" y="1180527"/>
          <a:ext cx="5703399" cy="4254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位图图像" r:id="rId2" imgW="4686954" imgH="3495238" progId="Paint.Picture">
                  <p:embed/>
                </p:oleObj>
              </mc:Choice>
              <mc:Fallback>
                <p:oleObj name="位图图像" r:id="rId2" imgW="4686954" imgH="3495238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0232" y="1180527"/>
                        <a:ext cx="5703399" cy="42543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468188" y="1081593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电子：穿透表面势垒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68188" y="1888640"/>
            <a:ext cx="55194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探针：通过隧穿电流探查表面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电子云密度，从而探知物体的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表面结构。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468188" y="3780499"/>
                <a:ext cx="3701078" cy="5959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分辨本领：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pPr>
                      <m:e>
                        <m:r>
                          <a:rPr lang="en-US" altLang="zh-CN" sz="3200" b="1" i="1" smtClean="0">
                            <a:solidFill>
                              <a:srgbClr val="0000FF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𝟏𝟎</m:t>
                        </m:r>
                      </m:e>
                      <m:sup>
                        <m:r>
                          <a:rPr lang="en-US" altLang="zh-CN" sz="3200" b="1" i="1" smtClean="0">
                            <a:solidFill>
                              <a:srgbClr val="0000FF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−</m:t>
                        </m:r>
                        <m:r>
                          <a:rPr lang="en-US" altLang="zh-CN" sz="3200" b="1" i="1" smtClean="0">
                            <a:solidFill>
                              <a:srgbClr val="0000FF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𝟏𝟎</m:t>
                        </m:r>
                      </m:sup>
                    </m:sSup>
                    <m:r>
                      <a:rPr lang="en-US" altLang="zh-CN" sz="3200" b="1" i="1" smtClean="0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𝒎</m:t>
                    </m:r>
                  </m:oMath>
                </a14:m>
                <a:endParaRPr lang="zh-CN" altLang="en-US" sz="3200" b="1" dirty="0">
                  <a:solidFill>
                    <a:srgbClr val="0000FF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8" y="3780499"/>
                <a:ext cx="3701078" cy="595932"/>
              </a:xfrm>
              <a:prstGeom prst="rect">
                <a:avLst/>
              </a:prstGeom>
              <a:blipFill rotWithShape="0">
                <a:blip r:embed="rId5"/>
                <a:stretch>
                  <a:fillRect l="-4283" t="-15306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468188" y="4684562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还可以用来精细的操控原子</a:t>
            </a:r>
            <a:endParaRPr lang="zh-CN" altLang="en-US" sz="32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86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8188" y="302682"/>
            <a:ext cx="2852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三 一维谐振子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68187" y="887457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微观的一维谐振子的势能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5431588" y="776528"/>
                <a:ext cx="3993336" cy="80663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𝑉</m:t>
                      </m:r>
                      <m:d>
                        <m:d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sSup>
                        <m:sSup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𝑚</m:t>
                      </m:r>
                      <m:sSup>
                        <m:sSup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sup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588" y="776528"/>
                <a:ext cx="3993336" cy="80663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468187" y="1472232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定态薛定谔方程为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748450" y="2057007"/>
                <a:ext cx="6173870" cy="97680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mr-IN" altLang="zh-CN" sz="2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mr-IN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mr-IN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𝑚</m:t>
                              </m:r>
                            </m:den>
                          </m:f>
                          <m:f>
                            <m:fPr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mr-IN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kumimoji="1" lang="mr-IN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den>
                          </m:f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𝐸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450" y="2057007"/>
                <a:ext cx="6173870" cy="97680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292" y="2056231"/>
            <a:ext cx="4051496" cy="405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468187" y="3033813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求解过程省略，能量本征值为：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78110" y="3618588"/>
                <a:ext cx="4806700" cy="81855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kumimoji="1" lang="mr-IN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ℏ</m:t>
                      </m:r>
                      <m:r>
                        <a:rPr kumimoji="1" lang="mr-IN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h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𝜈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10" y="3618588"/>
                <a:ext cx="4806700" cy="81855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5610325" y="3826491"/>
                <a:ext cx="1963102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=0,1,2,⋯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325" y="3826491"/>
                <a:ext cx="1963102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468187" y="4517282"/>
                <a:ext cx="6627135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1).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谐振子的能量是量子化的，相邻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   能级间隔为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𝒉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𝝂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。</a:t>
                </a:r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(</a:t>
                </a:r>
                <a:r>
                  <a:rPr lang="zh-CN" altLang="en-US" sz="32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普朗克能量子</a:t>
                </a:r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)</a:t>
                </a:r>
                <a:endParaRPr lang="zh-CN" altLang="en-US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7" y="4517282"/>
                <a:ext cx="6627135" cy="1077218"/>
              </a:xfrm>
              <a:prstGeom prst="rect">
                <a:avLst/>
              </a:prstGeom>
              <a:blipFill rotWithShape="0">
                <a:blip r:embed="rId7"/>
                <a:stretch>
                  <a:fillRect l="-2392" t="-7345" r="-1656" b="-158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468187" y="5674637"/>
            <a:ext cx="4903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2).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系统最小能量不为零。</a:t>
            </a:r>
          </a:p>
        </p:txBody>
      </p:sp>
    </p:spTree>
    <p:extLst>
      <p:ext uri="{BB962C8B-B14F-4D97-AF65-F5344CB8AC3E}">
        <p14:creationId xmlns:p14="http://schemas.microsoft.com/office/powerpoint/2010/main" val="121506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8" grpId="0"/>
      <p:bldP spid="9" grpId="0"/>
      <p:bldP spid="10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8188" y="302682"/>
            <a:ext cx="6545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考虑在三维空间中运动的自由粒子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806107" y="2366906"/>
                <a:ext cx="780919" cy="988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mr-IN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107" y="2366906"/>
                <a:ext cx="780919" cy="9881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右箭头 3"/>
          <p:cNvSpPr/>
          <p:nvPr/>
        </p:nvSpPr>
        <p:spPr>
          <a:xfrm>
            <a:off x="1791626" y="2669019"/>
            <a:ext cx="717893" cy="4496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2961306" y="2346776"/>
                <a:ext cx="3959802" cy="1072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mr-IN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mr-IN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mr-IN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mr-IN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306" y="2346776"/>
                <a:ext cx="3959802" cy="10722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468188" y="107456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其波函数为：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016590" y="947891"/>
                <a:ext cx="4684488" cy="72558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𝛹</m:t>
                      </m:r>
                      <m:d>
                        <m:d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</m:acc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𝜓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𝑖</m:t>
                          </m:r>
                          <m:f>
                            <m:f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h</m:t>
                              </m:r>
                            </m:den>
                          </m:f>
                          <m:d>
                            <m:d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kumimoji="1" lang="en-US" altLang="zh-CN" sz="3200" b="1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3200" b="1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𝒑</m:t>
                                  </m:r>
                                </m:e>
                              </m:acc>
                              <m:r>
                                <a:rPr kumimoji="1" lang="el-GR" altLang="zh-CN" sz="32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∙</m:t>
                              </m:r>
                              <m:acc>
                                <m:accPr>
                                  <m:chr m:val="⃗"/>
                                  <m:ctrlPr>
                                    <a:rPr kumimoji="1" lang="el-GR" altLang="zh-CN" sz="3200" b="1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3200" b="1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𝒓</m:t>
                                  </m:r>
                                </m:e>
                              </m:acc>
                            </m:e>
                          </m:d>
                        </m:sup>
                      </m:sSup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590" y="947891"/>
                <a:ext cx="4684488" cy="72558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468188" y="1699706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通过类似的变换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999904" y="5069357"/>
                <a:ext cx="5481950" cy="98815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𝑖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ℏ</m:t>
                      </m:r>
                      <m:f>
                        <m:f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kumimoji="1" lang="mr-IN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den>
                      </m:f>
                      <m:r>
                        <a:rPr kumimoji="1" lang="el-GR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𝛹</m:t>
                      </m:r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</m:acc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32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mr-IN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l-GR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𝛹</m:t>
                      </m:r>
                      <m:d>
                        <m:d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</m:acc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04" y="5069357"/>
                <a:ext cx="5481950" cy="9881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658034" y="3958136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三维空间自由粒子的薛定谔方程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701078" y="5085489"/>
            <a:ext cx="43075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薛定谔，</a:t>
            </a:r>
            <a:r>
              <a:rPr lang="en-US" altLang="zh-CN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1887~1961</a:t>
            </a:r>
          </a:p>
          <a:p>
            <a:r>
              <a:rPr lang="en-US" altLang="zh-CN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1933</a:t>
            </a:r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年诺贝尔物理学奖</a:t>
            </a:r>
            <a:endParaRPr lang="en-US" altLang="zh-CN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13314" name="Picture 2" descr="https://gimg2.baidu.com/image_search/src=http%3A%2F%2Fp2.itc.cn%2Fimages01%2F20201205%2Fddf61059881d41e8b17012a64f478e86.jpeg&amp;refer=http%3A%2F%2Fp2.itc.cn&amp;app=2002&amp;size=f9999,10000&amp;q=a80&amp;n=0&amp;g=0n&amp;fmt=auto?sec=1672212950&amp;t=c9ae621ab2dea711dc09636a07654ea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417" y="500517"/>
            <a:ext cx="3419715" cy="433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48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/>
      <p:bldP spid="6" grpId="0"/>
      <p:bldP spid="7" grpId="0"/>
      <p:bldP spid="8" grpId="0"/>
      <p:bldP spid="9" grpId="0" animBg="1"/>
      <p:bldP spid="10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68188" y="302682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二 在势场中粒子的薛定谔方程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68188" y="887457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若粒子处在势场中而非自由粒子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808385" y="979789"/>
                <a:ext cx="1287853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𝑈</m:t>
                      </m:r>
                      <m:d>
                        <m:d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</m:acc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385" y="979789"/>
                <a:ext cx="1287853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1267702" y="1472232"/>
            <a:ext cx="10033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例如：库仑势场，万有引力场，范德瓦尔斯势场，</a:t>
            </a:r>
            <a:r>
              <a:rPr lang="mr-IN" altLang="zh-CN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……</a:t>
            </a:r>
            <a:endParaRPr lang="zh-CN" altLang="en-US" sz="3200" b="1" dirty="0">
              <a:solidFill>
                <a:srgbClr val="7030A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8188" y="2113279"/>
            <a:ext cx="10854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粒子的波函数会变得比较复杂，但波函数适用的方程满足：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012071" y="2824666"/>
                <a:ext cx="7507825" cy="11111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𝑖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ℏ</m:t>
                      </m:r>
                      <m:f>
                        <m:f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kumimoji="1" lang="mr-IN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den>
                      </m:f>
                      <m:r>
                        <a:rPr kumimoji="1" lang="el-GR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𝛹</m:t>
                      </m:r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</m:acc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3200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mr-IN" altLang="zh-CN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mr-IN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mr-IN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kumimoji="1" lang="en-US" altLang="zh-CN" sz="32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𝑚</m:t>
                              </m:r>
                            </m:den>
                          </m:f>
                          <m:sSup>
                            <m:sSup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𝛻</m:t>
                              </m:r>
                            </m:e>
                            <m:sup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𝑈</m:t>
                          </m:r>
                          <m:d>
                            <m:d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kumimoji="1" lang="mr-IN" altLang="zh-CN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3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𝒓</m:t>
                                  </m:r>
                                </m:e>
                              </m:acc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kumimoji="1" lang="el-GR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𝛹</m:t>
                      </m:r>
                      <m:d>
                        <m:d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</m:acc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071" y="2824666"/>
                <a:ext cx="7507825" cy="111113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468188" y="5356638"/>
            <a:ext cx="110594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1).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薛定谔方程不是来自理论推导，它的正确性来自于实践；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68188" y="5939273"/>
            <a:ext cx="77764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2).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薛定谔方程只对非相对论的粒子成立。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026558" y="3546041"/>
            <a:ext cx="2852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薛定谔方程</a:t>
            </a:r>
          </a:p>
        </p:txBody>
      </p:sp>
      <p:sp>
        <p:nvSpPr>
          <p:cNvPr id="14" name="椭圆形标注 13"/>
          <p:cNvSpPr/>
          <p:nvPr/>
        </p:nvSpPr>
        <p:spPr>
          <a:xfrm>
            <a:off x="3638286" y="2698054"/>
            <a:ext cx="3550305" cy="1420833"/>
          </a:xfrm>
          <a:prstGeom prst="wedgeEllipseCallout">
            <a:avLst>
              <a:gd name="adj1" fmla="val -64419"/>
              <a:gd name="adj2" fmla="val 5457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012071" y="4201156"/>
            <a:ext cx="5929828" cy="1077218"/>
          </a:xfrm>
          <a:prstGeom prst="rect">
            <a:avLst/>
          </a:prstGeom>
          <a:solidFill>
            <a:srgbClr val="FAFBD3"/>
          </a:solidFill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将动能替换成了粒子的总能量，</a:t>
            </a:r>
            <a:endParaRPr lang="en-US" altLang="zh-CN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即动能加上势能。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7699063" y="4486360"/>
                <a:ext cx="2293128" cy="53040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𝐸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063" y="4486360"/>
                <a:ext cx="2293128" cy="53040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544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2" grpId="0"/>
      <p:bldP spid="14" grpId="0" animBg="1"/>
      <p:bldP spid="15" grpId="0" animBg="1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8188" y="302682"/>
            <a:ext cx="3672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三 定态薛定谔方程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701388" y="971865"/>
                <a:ext cx="7507825" cy="111113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𝑖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ℏ</m:t>
                      </m:r>
                      <m:f>
                        <m:f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kumimoji="1" lang="mr-IN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den>
                      </m:f>
                      <m:r>
                        <a:rPr kumimoji="1" lang="el-GR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𝛹</m:t>
                      </m:r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</m:acc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3200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mr-IN" altLang="zh-CN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mr-IN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mr-IN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kumimoji="1" lang="en-US" altLang="zh-CN" sz="32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𝑚</m:t>
                              </m:r>
                            </m:den>
                          </m:f>
                          <m:sSup>
                            <m:sSup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𝛻</m:t>
                              </m:r>
                            </m:e>
                            <m:sup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𝑈</m:t>
                          </m:r>
                          <m:d>
                            <m:d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kumimoji="1" lang="mr-IN" altLang="zh-CN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3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𝒓</m:t>
                                  </m:r>
                                </m:e>
                              </m:acc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kumimoji="1" lang="el-GR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𝛹</m:t>
                      </m:r>
                      <m:d>
                        <m:d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</m:acc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388" y="971865"/>
                <a:ext cx="7507825" cy="111113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468188" y="2195547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若粒子所处的势场不随时间变化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808385" y="2287879"/>
                <a:ext cx="2710870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𝑈</m:t>
                      </m:r>
                      <m:d>
                        <m:d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</m:acc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  <m:r>
                        <a:rPr kumimoji="1" lang="is-I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𝑈</m:t>
                      </m:r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385" y="2287879"/>
                <a:ext cx="2710870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468188" y="2853506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根据分离变量法，波函数可写成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6650871" y="2945838"/>
                <a:ext cx="3510384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𝛹</m:t>
                      </m:r>
                      <m:d>
                        <m:d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</m:acc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</m:acc>
                        </m:e>
                      </m:d>
                      <m:r>
                        <a:rPr kumimoji="1" lang="mr-IN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𝜑</m:t>
                      </m:r>
                      <m:d>
                        <m:d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871" y="2945838"/>
                <a:ext cx="3510384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229037" y="3589114"/>
                <a:ext cx="7964937" cy="111113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𝑖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ℏ</m:t>
                      </m:r>
                      <m:f>
                        <m:f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𝜕𝜑</m:t>
                          </m:r>
                          <m:d>
                            <m:d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kumimoji="1" lang="mr-IN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</m:acc>
                        </m:e>
                      </m:d>
                      <m:r>
                        <a:rPr kumimoji="1" lang="en-US" altLang="zh-CN" sz="3200" i="1">
                          <a:latin typeface="Cambria Math" charset="0"/>
                        </a:rPr>
                        <m:t>=</m:t>
                      </m:r>
                      <m:r>
                        <a:rPr kumimoji="1" lang="mr-IN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𝜑</m:t>
                      </m:r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mr-IN" altLang="zh-CN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mr-IN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mr-IN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kumimoji="1" lang="en-US" altLang="zh-CN" sz="32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𝑚</m:t>
                              </m:r>
                            </m:den>
                          </m:f>
                          <m:sSup>
                            <m:sSup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𝛻</m:t>
                              </m:r>
                            </m:e>
                            <m:sup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𝑈</m:t>
                          </m:r>
                          <m:d>
                            <m:d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kumimoji="1" lang="mr-IN" altLang="zh-CN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3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𝒓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037" y="3589114"/>
                <a:ext cx="7964937" cy="111113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975821" y="4883133"/>
                <a:ext cx="9060044" cy="111113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𝑖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ℏ</m:t>
                      </m:r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mr-IN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𝜑</m:t>
                          </m:r>
                          <m:d>
                            <m:d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𝜕𝜑</m:t>
                          </m:r>
                          <m:d>
                            <m:d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kumimoji="1" lang="mr-IN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zh-CN" sz="32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𝜓</m:t>
                          </m:r>
                          <m:d>
                            <m:d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kumimoji="1" lang="mr-IN" altLang="zh-CN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3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𝒓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kumimoji="1" lang="mr-IN" altLang="zh-CN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mr-IN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mr-IN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kumimoji="1" lang="en-US" altLang="zh-CN" sz="32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𝑚</m:t>
                              </m:r>
                            </m:den>
                          </m:f>
                          <m:sSup>
                            <m:sSup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𝛻</m:t>
                              </m:r>
                            </m:e>
                            <m:sup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𝑈</m:t>
                          </m:r>
                          <m:d>
                            <m:d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kumimoji="1" lang="mr-IN" altLang="zh-CN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3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𝒓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</m:acc>
                        </m:e>
                      </m:d>
                      <m:r>
                        <a:rPr kumimoji="1" lang="en-US" altLang="zh-CN" sz="32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𝑬</m:t>
                      </m:r>
                    </m:oMath>
                  </m:oMathPara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821" y="4883133"/>
                <a:ext cx="9060044" cy="111113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8406063" y="5844407"/>
                <a:ext cx="250581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𝑬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为待定常数</a:t>
                </a: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6063" y="5844407"/>
                <a:ext cx="2505814" cy="584775"/>
              </a:xfrm>
              <a:prstGeom prst="rect">
                <a:avLst/>
              </a:prstGeom>
              <a:blipFill rotWithShape="0">
                <a:blip r:embed="rId7"/>
                <a:stretch>
                  <a:fillRect t="-16667" r="-5596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64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1032091" y="1377038"/>
                <a:ext cx="5819285" cy="111113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mr-IN" altLang="zh-CN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mr-IN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mr-IN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kumimoji="1" lang="en-US" altLang="zh-CN" sz="32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𝑚</m:t>
                              </m:r>
                            </m:den>
                          </m:f>
                          <m:sSup>
                            <m:sSup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𝛻</m:t>
                              </m:r>
                            </m:e>
                            <m:sup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𝑈</m:t>
                          </m:r>
                          <m:d>
                            <m:d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kumimoji="1" lang="mr-IN" altLang="zh-CN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3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𝒓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</m:acc>
                        </m:e>
                      </m:d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𝐸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091" y="1377038"/>
                <a:ext cx="5819285" cy="111113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369714" y="350987"/>
                <a:ext cx="3168175" cy="95571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𝑖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ℏ</m:t>
                      </m:r>
                      <m:f>
                        <m:f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𝜕𝜑</m:t>
                          </m:r>
                          <m:d>
                            <m:d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kumimoji="1" lang="mr-IN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zh-CN" sz="32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𝐸</m:t>
                      </m:r>
                      <m:r>
                        <a:rPr kumimoji="1" lang="mr-IN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𝜑</m:t>
                      </m:r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714" y="350987"/>
                <a:ext cx="3168175" cy="95571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7347289" y="1640219"/>
            <a:ext cx="3672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定态薛定谔方程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61265" y="253038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此方程的解为：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2149210" y="2974475"/>
                <a:ext cx="2675604" cy="73667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mr-IN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𝜑</m:t>
                      </m:r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𝐶</m:t>
                      </m:r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ℏ</m:t>
                              </m:r>
                            </m:den>
                          </m:f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𝐸𝑡</m:t>
                          </m:r>
                        </m:sup>
                      </m:sSup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210" y="2974475"/>
                <a:ext cx="2675604" cy="7366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369714" y="3711152"/>
                <a:ext cx="3678956" cy="736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𝛹</m:t>
                      </m:r>
                      <m:d>
                        <m:d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</m:acc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ℏ</m:t>
                              </m:r>
                            </m:den>
                          </m:f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𝐸𝑡</m:t>
                          </m:r>
                        </m:sup>
                      </m:sSup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714" y="3711152"/>
                <a:ext cx="3678956" cy="7366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5322752" y="3078561"/>
                <a:ext cx="537839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𝑬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具有能量的量纲，数值确定</a:t>
                </a: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752" y="3078561"/>
                <a:ext cx="5378395" cy="584775"/>
              </a:xfrm>
              <a:prstGeom prst="rect">
                <a:avLst/>
              </a:prstGeom>
              <a:blipFill rotWithShape="0">
                <a:blip r:embed="rId7"/>
                <a:stretch>
                  <a:fillRect t="-16667" r="-2381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5429394" y="3863054"/>
                <a:ext cx="391203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𝜓</m:t>
                    </m:r>
                    <m:d>
                      <m:dPr>
                        <m:ctrlPr>
                          <a:rPr kumimoji="1" lang="mr-IN" altLang="zh-CN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kumimoji="1" lang="mr-IN" altLang="zh-CN" sz="3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32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𝒓</m:t>
                            </m:r>
                          </m:e>
                        </m:acc>
                      </m:e>
                    </m:d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称为</a:t>
                </a:r>
                <a:r>
                  <a:rPr lang="zh-CN" altLang="en-US" sz="3200" b="1" dirty="0">
                    <a:solidFill>
                      <a:srgbClr val="FF0000"/>
                    </a:solidFill>
                    <a:latin typeface="SimHei" charset="-122"/>
                    <a:ea typeface="SimHei" charset="-122"/>
                    <a:cs typeface="SimHei" charset="-122"/>
                  </a:rPr>
                  <a:t>定态波函数</a:t>
                </a: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394" y="3863054"/>
                <a:ext cx="3912033" cy="584775"/>
              </a:xfrm>
              <a:prstGeom prst="rect">
                <a:avLst/>
              </a:prstGeom>
              <a:blipFill rotWithShape="0">
                <a:blip r:embed="rId8"/>
                <a:stretch>
                  <a:fillRect t="-16667" r="-3432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761264" y="4543461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粒子的位置概率密度：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369714" y="5237936"/>
                <a:ext cx="526855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d>
                        <m:d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</m:acc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hr-HR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l-GR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𝛹</m:t>
                              </m:r>
                              <m:d>
                                <m:dPr>
                                  <m:ctrlPr>
                                    <a:rPr kumimoji="1" lang="mr-IN" altLang="zh-CN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kumimoji="1" lang="mr-IN" altLang="zh-CN" sz="32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sz="3200" b="1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𝒓</m:t>
                                      </m:r>
                                    </m:e>
                                  </m:acc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hr-HR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𝜓</m:t>
                              </m:r>
                              <m:d>
                                <m:dPr>
                                  <m:ctrlPr>
                                    <a:rPr kumimoji="1" lang="mr-IN" altLang="zh-CN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kumimoji="1" lang="mr-IN" altLang="zh-CN" sz="32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sz="3200" b="1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𝒓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714" y="5237936"/>
                <a:ext cx="5268557" cy="4924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761264" y="5842923"/>
            <a:ext cx="10443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空间概率密度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和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能量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与时间无关，这样的态被称为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定态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69501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736670" y="364164"/>
                <a:ext cx="5819285" cy="111113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mr-IN" altLang="zh-CN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mr-IN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mr-IN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kumimoji="1" lang="en-US" altLang="zh-CN" sz="32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𝑚</m:t>
                              </m:r>
                            </m:den>
                          </m:f>
                          <m:sSup>
                            <m:sSup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𝛻</m:t>
                              </m:r>
                            </m:e>
                            <m:sup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𝑈</m:t>
                          </m:r>
                          <m:d>
                            <m:d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kumimoji="1" lang="mr-IN" altLang="zh-CN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3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𝒓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</m:acc>
                        </m:e>
                      </m:d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𝐸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70" y="364164"/>
                <a:ext cx="5819285" cy="111113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7643905" y="481054"/>
                <a:ext cx="3678956" cy="736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𝛹</m:t>
                      </m:r>
                      <m:d>
                        <m:d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</m:acc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ℏ</m:t>
                              </m:r>
                            </m:den>
                          </m:f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𝐸𝑡</m:t>
                          </m:r>
                        </m:sup>
                      </m:sSup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3905" y="481054"/>
                <a:ext cx="3678956" cy="73667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右箭头 3"/>
          <p:cNvSpPr/>
          <p:nvPr/>
        </p:nvSpPr>
        <p:spPr>
          <a:xfrm>
            <a:off x="6783408" y="772021"/>
            <a:ext cx="717452" cy="3235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32793" y="1587844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验证三维空间中自由粒子的波函数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32793" y="2172531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可在三维空间中利用分离变量求解此方程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6872990" y="1680088"/>
                <a:ext cx="1724383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𝑈</m:t>
                      </m:r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</m:acc>
                        </m:e>
                      </m:d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990" y="1680088"/>
                <a:ext cx="1724383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493979" y="2759080"/>
                <a:ext cx="2830134" cy="736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</m:acc>
                        </m:e>
                      </m:d>
                      <m:r>
                        <a:rPr kumimoji="1" lang="en-US" altLang="zh-CN" sz="3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𝜓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kumimoji="1" lang="mr-IN" altLang="zh-CN" sz="32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kumimoji="1" lang="mr-IN" altLang="zh-CN" sz="3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ℏ</m:t>
                              </m:r>
                            </m:den>
                          </m:f>
                          <m:acc>
                            <m:accPr>
                              <m:chr m:val="⃗"/>
                              <m:ctrlPr>
                                <a:rPr kumimoji="1" lang="mr-IN" altLang="zh-CN" sz="3200" b="1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𝒑</m:t>
                              </m:r>
                            </m:e>
                          </m:acc>
                          <m:r>
                            <a:rPr kumimoji="1" lang="en-US" altLang="zh-CN" sz="32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kumimoji="1" lang="en-US" altLang="zh-CN" sz="3200" b="1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979" y="2759080"/>
                <a:ext cx="2830134" cy="7366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5834943" y="2922254"/>
                <a:ext cx="4299254" cy="5312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mr-IN" altLang="zh-CN" sz="3200" b="1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CN" sz="3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𝒑</m:t>
                          </m:r>
                        </m:e>
                      </m:acc>
                      <m:r>
                        <a:rPr kumimoji="1" lang="en-US" altLang="zh-CN" sz="3200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kumimoji="1" lang="en-US" altLang="zh-CN" sz="32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CN" sz="3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𝒓</m:t>
                          </m:r>
                        </m:e>
                      </m:acc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𝑦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𝑧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943" y="2922254"/>
                <a:ext cx="4299254" cy="5312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690225" y="3495757"/>
                <a:ext cx="6644191" cy="988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mr-IN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</m:acc>
                        </m:e>
                      </m:d>
                      <m:r>
                        <a:rPr kumimoji="1" lang="en-US" altLang="zh-CN" sz="3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mr-IN" altLang="zh-CN" sz="32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kumimoji="1" lang="mr-IN" altLang="zh-CN" sz="32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zh-CN" sz="3200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32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sz="32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mr-IN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ℏ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</m:acc>
                        </m:e>
                      </m:d>
                      <m:r>
                        <a:rPr kumimoji="1" lang="en-US" altLang="zh-CN" sz="3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25" y="3495757"/>
                <a:ext cx="6644191" cy="98815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687540" y="4483913"/>
                <a:ext cx="3977114" cy="1085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mr-IN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</m:acc>
                        </m:e>
                      </m:d>
                      <m:r>
                        <a:rPr kumimoji="1" lang="en-US" altLang="zh-CN" sz="3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540" y="4483913"/>
                <a:ext cx="3977114" cy="108574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5131575" y="4483913"/>
                <a:ext cx="3946658" cy="10016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mr-IN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</m:acc>
                        </m:e>
                      </m:d>
                      <m:r>
                        <a:rPr kumimoji="1" lang="en-US" altLang="zh-CN" sz="3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1575" y="4483913"/>
                <a:ext cx="3946658" cy="100162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729744" y="5583727"/>
                <a:ext cx="8262518" cy="1129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mr-IN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mr-IN" altLang="zh-CN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</m:acc>
                        </m:e>
                      </m:d>
                      <m:r>
                        <a:rPr kumimoji="1" lang="en-US" altLang="zh-CN" sz="3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d>
                        <m:d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kumimoji="1" lang="en-US" altLang="zh-CN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p>
                                <m:sSupPr>
                                  <m:ctrlPr>
                                    <a:rPr kumimoji="1" lang="mr-IN" altLang="zh-CN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mr-IN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kumimoji="1" lang="en-US" altLang="zh-CN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p>
                                <m:sSupPr>
                                  <m:ctrlPr>
                                    <a:rPr kumimoji="1" lang="mr-IN" altLang="zh-CN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mr-IN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kumimoji="1" lang="en-US" altLang="zh-CN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𝑧</m:t>
                                  </m:r>
                                </m:sub>
                                <m:sup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p>
                                <m:sSupPr>
                                  <m:ctrlPr>
                                    <a:rPr kumimoji="1" lang="mr-IN" altLang="zh-CN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mr-IN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</m:acc>
                        </m:e>
                      </m:d>
                      <m:r>
                        <a:rPr kumimoji="1" lang="en-US" altLang="zh-CN" sz="3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f>
                        <m:fPr>
                          <m:ctrlPr>
                            <a:rPr kumimoji="1" lang="mr-IN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32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3200" b="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kumimoji="1" lang="en-US" altLang="zh-CN" sz="3200" b="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44" y="5583727"/>
                <a:ext cx="8262518" cy="1129925"/>
              </a:xfrm>
              <a:prstGeom prst="rect">
                <a:avLst/>
              </a:prstGeom>
              <a:blipFill rotWithShape="0">
                <a:blip r:embed="rId10"/>
                <a:stretch>
                  <a:fillRect b="-5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333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736670" y="364164"/>
                <a:ext cx="5819285" cy="111113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mr-IN" altLang="zh-CN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mr-IN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mr-IN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kumimoji="1" lang="en-US" altLang="zh-CN" sz="32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𝑚</m:t>
                              </m:r>
                            </m:den>
                          </m:f>
                          <m:sSup>
                            <m:sSup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𝛻</m:t>
                              </m:r>
                            </m:e>
                            <m:sup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𝑈</m:t>
                          </m:r>
                          <m:d>
                            <m:d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kumimoji="1" lang="mr-IN" altLang="zh-CN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3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𝒓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</m:acc>
                        </m:e>
                      </m:d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𝐸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70" y="364164"/>
                <a:ext cx="5819285" cy="111113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7643905" y="481054"/>
                <a:ext cx="3678956" cy="736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𝛹</m:t>
                      </m:r>
                      <m:d>
                        <m:d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</m:acc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ℏ</m:t>
                              </m:r>
                            </m:den>
                          </m:f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𝐸𝑡</m:t>
                          </m:r>
                        </m:sup>
                      </m:sSup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3905" y="481054"/>
                <a:ext cx="3678956" cy="73667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右箭头 3"/>
          <p:cNvSpPr/>
          <p:nvPr/>
        </p:nvSpPr>
        <p:spPr>
          <a:xfrm>
            <a:off x="6783408" y="772021"/>
            <a:ext cx="717452" cy="3235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947687" y="1588502"/>
                <a:ext cx="6519798" cy="988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f>
                        <m:f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kumimoji="1" lang="mr-IN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mr-IN" altLang="zh-CN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</m:acc>
                        </m:e>
                      </m:d>
                      <m:r>
                        <a:rPr kumimoji="1" lang="en-US" altLang="zh-CN" sz="3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32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den>
                      </m:f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</m:acc>
                        </m:e>
                      </m:d>
                      <m:r>
                        <a:rPr kumimoji="1" lang="en-US" altLang="zh-CN" sz="3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87" y="1588502"/>
                <a:ext cx="6519798" cy="98815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100807" y="2689858"/>
                <a:ext cx="3685817" cy="988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f>
                        <m:f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kumimoji="1" lang="mr-IN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mr-IN" altLang="zh-CN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807" y="2689858"/>
                <a:ext cx="3685817" cy="98815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5051647" y="2919684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表征粒子的动能</a:t>
            </a:r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(</a:t>
            </a:r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动能算符</a:t>
            </a:r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)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36670" y="379121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自由粒子的波函数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2816372" y="4299952"/>
                <a:ext cx="4316823" cy="73667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𝛹</m:t>
                      </m:r>
                      <m:d>
                        <m:d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</m:acc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𝜓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kumimoji="1" lang="mr-IN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ℏ</m:t>
                              </m:r>
                            </m:den>
                          </m:f>
                          <m:d>
                            <m:d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kumimoji="1" lang="en-US" altLang="zh-CN" sz="3200" b="1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3200" b="1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𝒑</m:t>
                                  </m:r>
                                </m:e>
                              </m:acc>
                              <m:r>
                                <a:rPr kumimoji="1" lang="el-GR" altLang="zh-CN" sz="32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∙</m:t>
                              </m:r>
                              <m:acc>
                                <m:accPr>
                                  <m:chr m:val="⃗"/>
                                  <m:ctrlPr>
                                    <a:rPr kumimoji="1" lang="el-GR" altLang="zh-CN" sz="3200" b="1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3200" b="1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𝒓</m:t>
                                  </m:r>
                                </m:e>
                              </m:acc>
                            </m:e>
                          </m:d>
                        </m:sup>
                      </m:sSup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372" y="4299952"/>
                <a:ext cx="4316823" cy="7366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736670" y="5053652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波函数对时间的变化率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1238449" y="5641388"/>
                <a:ext cx="2465611" cy="9364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l-GR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𝛹</m:t>
                          </m:r>
                        </m:num>
                        <m:den>
                          <m:r>
                            <a:rPr kumimoji="1" lang="mr-IN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𝑖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ℏ</m:t>
                          </m:r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𝐸</m:t>
                      </m:r>
                      <m:r>
                        <a:rPr kumimoji="1" lang="el-GR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𝛹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449" y="5641388"/>
                <a:ext cx="2465611" cy="9364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右箭头 12"/>
          <p:cNvSpPr/>
          <p:nvPr/>
        </p:nvSpPr>
        <p:spPr>
          <a:xfrm>
            <a:off x="3900307" y="5992533"/>
            <a:ext cx="717452" cy="3235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4793638" y="5638427"/>
                <a:ext cx="2003497" cy="9364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kumimoji="1" lang="mr-IN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𝑖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ℏ</m:t>
                          </m:r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𝐸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638" y="5638427"/>
                <a:ext cx="2003497" cy="93641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右箭头 14"/>
          <p:cNvSpPr/>
          <p:nvPr/>
        </p:nvSpPr>
        <p:spPr>
          <a:xfrm>
            <a:off x="6973014" y="5992533"/>
            <a:ext cx="717452" cy="3235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7922617" y="5638427"/>
                <a:ext cx="1758751" cy="9364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𝐸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𝑖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ℏ</m:t>
                      </m:r>
                      <m:f>
                        <m:f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kumimoji="1" lang="mr-IN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617" y="5638427"/>
                <a:ext cx="1758751" cy="93641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utoShape 13"/>
          <p:cNvSpPr>
            <a:spLocks noChangeArrowheads="1"/>
          </p:cNvSpPr>
          <p:nvPr/>
        </p:nvSpPr>
        <p:spPr bwMode="auto">
          <a:xfrm>
            <a:off x="9109514" y="4626645"/>
            <a:ext cx="1989895" cy="803484"/>
          </a:xfrm>
          <a:prstGeom prst="wedgeEllipseCallout">
            <a:avLst>
              <a:gd name="adj1" fmla="val -54416"/>
              <a:gd name="adj2" fmla="val 87904"/>
            </a:avLst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algn="ctr"/>
            <a:r>
              <a:rPr lang="zh-CN" altLang="en-US" sz="3200" b="1">
                <a:solidFill>
                  <a:srgbClr val="000099"/>
                </a:solidFill>
                <a:latin typeface="SimHei" charset="-122"/>
                <a:ea typeface="SimHei" charset="-122"/>
                <a:cs typeface="SimHei" charset="-122"/>
              </a:rPr>
              <a:t>能量算符</a:t>
            </a:r>
            <a:endParaRPr lang="zh-CN" altLang="zh-CN" sz="3200" b="1">
              <a:solidFill>
                <a:srgbClr val="000099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25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  <p:bldP spid="11" grpId="0"/>
      <p:bldP spid="12" grpId="0"/>
      <p:bldP spid="13" grpId="0" animBg="1"/>
      <p:bldP spid="14" grpId="0"/>
      <p:bldP spid="15" grpId="0" animBg="1"/>
      <p:bldP spid="16" grpId="0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8188" y="302682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通常情况下，粒子处在外力场中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8801992" y="302682"/>
                <a:ext cx="2545505" cy="988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f>
                        <m:f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kumimoji="1" lang="mr-IN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mr-IN" altLang="zh-CN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992" y="302682"/>
                <a:ext cx="2545505" cy="98815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9230910" y="1466108"/>
                <a:ext cx="1758751" cy="9364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𝐸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𝑖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ℏ</m:t>
                      </m:r>
                      <m:f>
                        <m:f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kumimoji="1" lang="mr-IN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0910" y="1466108"/>
                <a:ext cx="1758751" cy="9364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378794" y="920147"/>
                <a:ext cx="4901791" cy="98815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𝐸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𝑝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𝑚</m:t>
                          </m:r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</a:rPr>
                        <m:t>+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𝑈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CN" sz="32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𝒓</m:t>
                          </m:r>
                        </m:e>
                      </m:acc>
                      <m:r>
                        <a:rPr kumimoji="1" lang="en-US" altLang="zh-CN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794" y="920147"/>
                <a:ext cx="4901791" cy="98815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018520" y="1940993"/>
                <a:ext cx="5819285" cy="111113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𝐸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</m:acc>
                        </m:e>
                      </m:d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mr-IN" altLang="zh-CN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mr-IN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mr-IN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kumimoji="1" lang="en-US" altLang="zh-CN" sz="32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𝑚</m:t>
                              </m:r>
                            </m:den>
                          </m:f>
                          <m:sSup>
                            <m:sSup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𝛻</m:t>
                              </m:r>
                            </m:e>
                            <m:sup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𝑈</m:t>
                          </m:r>
                          <m:d>
                            <m:d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kumimoji="1" lang="mr-IN" altLang="zh-CN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3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𝒓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520" y="1940993"/>
                <a:ext cx="5819285" cy="111113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68188" y="3137513"/>
                <a:ext cx="10854253" cy="1642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定态薛定谔方程所求的，是在一定外势场中的粒子，可能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取到能量本征定态。</a:t>
                </a:r>
                <a:r>
                  <a:rPr lang="zh-CN" altLang="en-US" sz="3200" b="1" dirty="0">
                    <a:solidFill>
                      <a:srgbClr val="FF0000"/>
                    </a:solidFill>
                    <a:latin typeface="SimHei" charset="-122"/>
                    <a:ea typeface="SimHei" charset="-122"/>
                    <a:cs typeface="SimHei" charset="-122"/>
                  </a:rPr>
                  <a:t>这些能量本征定态具有确定的能量值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。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就是所得到的本征值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𝑬</m:t>
                    </m:r>
                    <m:d>
                      <m:dPr>
                        <m:ctrlPr>
                          <a:rPr lang="mr-IN" altLang="zh-CN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dPr>
                      <m:e>
                        <m:r>
                          <a:rPr kumimoji="1" lang="en-US" altLang="zh-CN" sz="32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𝑬</m:t>
                        </m:r>
                        <m:r>
                          <a:rPr kumimoji="1" lang="en-US" altLang="zh-CN" sz="3200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200" b="1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𝑬</m:t>
                            </m:r>
                          </m:e>
                          <m:sub>
                            <m:r>
                              <a:rPr kumimoji="1" lang="en-US" altLang="zh-CN" sz="3200" b="1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𝒌</m:t>
                            </m:r>
                          </m:sub>
                        </m:sSub>
                        <m:r>
                          <a:rPr kumimoji="1" lang="en-US" altLang="zh-CN" sz="3200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200" b="1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𝑬</m:t>
                            </m:r>
                          </m:e>
                          <m:sub>
                            <m:r>
                              <a:rPr kumimoji="1" lang="en-US" altLang="zh-CN" sz="3200" b="1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𝒑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8" y="3137513"/>
                <a:ext cx="10854253" cy="1642886"/>
              </a:xfrm>
              <a:prstGeom prst="rect">
                <a:avLst/>
              </a:prstGeom>
              <a:blipFill rotWithShape="0">
                <a:blip r:embed="rId6"/>
                <a:stretch>
                  <a:fillRect l="-1461" t="-4833" r="-618" b="-7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468187" y="4898806"/>
            <a:ext cx="104438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通常情况下，粒子在外势场中的波函数，可以表现为这些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定态波函数的线性叠加。</a:t>
            </a:r>
          </a:p>
        </p:txBody>
      </p:sp>
    </p:spTree>
    <p:extLst>
      <p:ext uri="{BB962C8B-B14F-4D97-AF65-F5344CB8AC3E}">
        <p14:creationId xmlns:p14="http://schemas.microsoft.com/office/powerpoint/2010/main" val="2326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11037</TotalTime>
  <Words>2907</Words>
  <Application>Microsoft Office PowerPoint</Application>
  <PresentationFormat>宽屏</PresentationFormat>
  <Paragraphs>475</Paragraphs>
  <Slides>29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29</vt:i4>
      </vt:variant>
    </vt:vector>
  </HeadingPairs>
  <TitlesOfParts>
    <vt:vector size="38" baseType="lpstr">
      <vt:lpstr>等线</vt:lpstr>
      <vt:lpstr>等线 Light</vt:lpstr>
      <vt:lpstr>SimHei</vt:lpstr>
      <vt:lpstr>Arial</vt:lpstr>
      <vt:lpstr>Cambria Math</vt:lpstr>
      <vt:lpstr>Office 主题​​</vt:lpstr>
      <vt:lpstr>BMP 图象</vt:lpstr>
      <vt:lpstr>文档</vt:lpstr>
      <vt:lpstr>位图图像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SHAOLIANG ZHANG</dc:creator>
  <cp:lastModifiedBy>丁丁丁</cp:lastModifiedBy>
  <cp:revision>551</cp:revision>
  <cp:lastPrinted>2018-12-19T05:11:46Z</cp:lastPrinted>
  <dcterms:created xsi:type="dcterms:W3CDTF">2017-02-13T13:22:36Z</dcterms:created>
  <dcterms:modified xsi:type="dcterms:W3CDTF">2025-09-05T16:07:19Z</dcterms:modified>
</cp:coreProperties>
</file>